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339" r:id="rId2"/>
    <p:sldId id="335" r:id="rId3"/>
    <p:sldId id="337" r:id="rId4"/>
    <p:sldId id="338" r:id="rId5"/>
    <p:sldId id="257" r:id="rId6"/>
    <p:sldId id="260" r:id="rId7"/>
    <p:sldId id="342" r:id="rId8"/>
    <p:sldId id="294" r:id="rId9"/>
    <p:sldId id="295" r:id="rId10"/>
    <p:sldId id="298" r:id="rId11"/>
    <p:sldId id="290" r:id="rId12"/>
    <p:sldId id="291" r:id="rId13"/>
    <p:sldId id="343" r:id="rId14"/>
    <p:sldId id="344" r:id="rId15"/>
    <p:sldId id="345" r:id="rId16"/>
    <p:sldId id="346" r:id="rId17"/>
    <p:sldId id="292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51" r:id="rId36"/>
    <p:sldId id="340" r:id="rId37"/>
    <p:sldId id="323" r:id="rId38"/>
    <p:sldId id="320" r:id="rId39"/>
    <p:sldId id="321" r:id="rId40"/>
    <p:sldId id="324" r:id="rId41"/>
    <p:sldId id="325" r:id="rId42"/>
    <p:sldId id="326" r:id="rId43"/>
    <p:sldId id="328" r:id="rId44"/>
    <p:sldId id="318" r:id="rId45"/>
    <p:sldId id="322" r:id="rId46"/>
    <p:sldId id="331" r:id="rId47"/>
    <p:sldId id="332" r:id="rId48"/>
    <p:sldId id="353" r:id="rId49"/>
    <p:sldId id="354" r:id="rId50"/>
    <p:sldId id="352" r:id="rId51"/>
    <p:sldId id="319" r:id="rId52"/>
    <p:sldId id="333" r:id="rId53"/>
    <p:sldId id="347" r:id="rId54"/>
    <p:sldId id="348" r:id="rId55"/>
    <p:sldId id="349" r:id="rId56"/>
    <p:sldId id="350" r:id="rId57"/>
    <p:sldId id="341" r:id="rId58"/>
    <p:sldId id="258" r:id="rId59"/>
    <p:sldId id="259" r:id="rId60"/>
    <p:sldId id="261" r:id="rId61"/>
    <p:sldId id="262" r:id="rId62"/>
    <p:sldId id="263" r:id="rId63"/>
    <p:sldId id="264" r:id="rId64"/>
    <p:sldId id="265" r:id="rId65"/>
    <p:sldId id="266" r:id="rId66"/>
    <p:sldId id="267" r:id="rId67"/>
    <p:sldId id="268" r:id="rId68"/>
    <p:sldId id="269" r:id="rId69"/>
    <p:sldId id="270" r:id="rId70"/>
    <p:sldId id="271" r:id="rId71"/>
    <p:sldId id="272" r:id="rId72"/>
    <p:sldId id="273" r:id="rId73"/>
    <p:sldId id="274" r:id="rId74"/>
    <p:sldId id="275" r:id="rId75"/>
    <p:sldId id="276" r:id="rId76"/>
    <p:sldId id="277" r:id="rId77"/>
    <p:sldId id="278" r:id="rId78"/>
    <p:sldId id="279" r:id="rId79"/>
    <p:sldId id="280" r:id="rId80"/>
    <p:sldId id="281" r:id="rId81"/>
    <p:sldId id="282" r:id="rId82"/>
    <p:sldId id="283" r:id="rId83"/>
    <p:sldId id="284" r:id="rId84"/>
    <p:sldId id="285" r:id="rId85"/>
    <p:sldId id="286" r:id="rId86"/>
    <p:sldId id="287" r:id="rId87"/>
    <p:sldId id="288" r:id="rId8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357" autoAdjust="0"/>
  </p:normalViewPr>
  <p:slideViewPr>
    <p:cSldViewPr snapToGrid="0" showGuides="1">
      <p:cViewPr varScale="1">
        <p:scale>
          <a:sx n="82" d="100"/>
          <a:sy n="82" d="100"/>
        </p:scale>
        <p:origin x="312" y="5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9E419-81DD-40DE-94E3-4CF5BD57EFFC}" type="datetimeFigureOut">
              <a:rPr lang="es-MX" smtClean="0"/>
              <a:t>23/03/2022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BB9A6-5CF2-4432-969A-6F1EEF2CD745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398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new-item -path . -name </a:t>
            </a:r>
            <a:r>
              <a:rPr lang="en-US" dirty="0" err="1"/>
              <a:t>clase</a:t>
            </a:r>
            <a:r>
              <a:rPr lang="en-US" dirty="0"/>
              <a:t> -</a:t>
            </a:r>
            <a:r>
              <a:rPr lang="en-US" dirty="0" err="1"/>
              <a:t>itemtype</a:t>
            </a:r>
            <a:r>
              <a:rPr lang="en-US" dirty="0"/>
              <a:t> "directory“</a:t>
            </a:r>
          </a:p>
          <a:p>
            <a:r>
              <a:rPr lang="en-US" dirty="0"/>
              <a:t>new-item -path . -name folder3 -</a:t>
            </a:r>
            <a:r>
              <a:rPr lang="en-US" dirty="0" err="1"/>
              <a:t>itemtype</a:t>
            </a:r>
            <a:r>
              <a:rPr lang="en-US" dirty="0"/>
              <a:t> "directory“</a:t>
            </a:r>
          </a:p>
          <a:p>
            <a:endParaRPr lang="en-US" dirty="0"/>
          </a:p>
          <a:p>
            <a:r>
              <a:rPr lang="en-US" dirty="0"/>
              <a:t>new-item -path . -name ejemp1.txt -</a:t>
            </a:r>
            <a:r>
              <a:rPr lang="en-US" dirty="0" err="1"/>
              <a:t>itemtype</a:t>
            </a:r>
            <a:r>
              <a:rPr lang="en-US" dirty="0"/>
              <a:t> "file" -value "This is a text string.“</a:t>
            </a:r>
          </a:p>
          <a:p>
            <a:r>
              <a:rPr lang="en-US" dirty="0"/>
              <a:t>new-item -path . -name ejemp2_2.txt -</a:t>
            </a:r>
            <a:r>
              <a:rPr lang="en-US" dirty="0" err="1"/>
              <a:t>itemtype</a:t>
            </a:r>
            <a:r>
              <a:rPr lang="en-US" dirty="0"/>
              <a:t> "file" -value "This is a text string.“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 ejemp2_1.txt</a:t>
            </a:r>
          </a:p>
          <a:p>
            <a:r>
              <a:rPr lang="en-US" dirty="0"/>
              <a:t>Get-Content -Path .\ejemp2_1.txt</a:t>
            </a:r>
          </a:p>
          <a:p>
            <a:endParaRPr lang="en-US" dirty="0"/>
          </a:p>
          <a:p>
            <a:r>
              <a:rPr lang="en-US" dirty="0"/>
              <a:t>Select-String -Path "*.txt" -Pattern "luz“</a:t>
            </a:r>
          </a:p>
          <a:p>
            <a:r>
              <a:rPr lang="en-US" dirty="0" err="1"/>
              <a:t>gci</a:t>
            </a:r>
            <a:r>
              <a:rPr lang="en-US" dirty="0"/>
              <a:t> -r | where Name -match `\.txt$’</a:t>
            </a:r>
          </a:p>
          <a:p>
            <a:endParaRPr lang="en-US" dirty="0"/>
          </a:p>
          <a:p>
            <a:r>
              <a:rPr lang="en-US" dirty="0"/>
              <a:t>Remove-Item -Path "C:\TD_Luz\clase" –Force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url</a:t>
            </a:r>
            <a:r>
              <a:rPr lang="en-US" dirty="0"/>
              <a:t> = "https://www.python.org/static/apple-touch-icon-144x144-precomposed.png"</a:t>
            </a:r>
          </a:p>
          <a:p>
            <a:r>
              <a:rPr lang="en-US" dirty="0"/>
              <a:t>$</a:t>
            </a:r>
            <a:r>
              <a:rPr lang="en-US" dirty="0" err="1"/>
              <a:t>wc</a:t>
            </a:r>
            <a:r>
              <a:rPr lang="en-US" dirty="0"/>
              <a:t> = New-Object </a:t>
            </a:r>
            <a:r>
              <a:rPr lang="en-US" dirty="0" err="1"/>
              <a:t>System.Net.WebClient</a:t>
            </a:r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wc.DownloadFile</a:t>
            </a:r>
            <a:r>
              <a:rPr lang="en-US" dirty="0"/>
              <a:t>($</a:t>
            </a:r>
            <a:r>
              <a:rPr lang="en-US" dirty="0" err="1"/>
              <a:t>url</a:t>
            </a:r>
            <a:r>
              <a:rPr lang="en-US" dirty="0"/>
              <a:t>, "C:\TD_Luz\clase\ejemplo.jpg")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1684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1960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clone https://github.com/luzeunice/prueba.git</a:t>
            </a:r>
          </a:p>
          <a:p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–A</a:t>
            </a:r>
          </a:p>
          <a:p>
            <a:endParaRPr lang="es-MX" sz="120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sz="1200" u="sng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es-MX" sz="120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sz="120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-m “Mensaje*”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s-MX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master</a:t>
            </a:r>
          </a:p>
          <a:p>
            <a:endParaRPr lang="es-MX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endParaRPr lang="es-MX" sz="1200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r>
              <a:rPr lang="en-US" dirty="0"/>
              <a:t>git checkout -b "</a:t>
            </a:r>
            <a:r>
              <a:rPr lang="en-US" dirty="0" err="1"/>
              <a:t>prb</a:t>
            </a:r>
            <a:r>
              <a:rPr lang="en-US" dirty="0"/>
              <a:t>“</a:t>
            </a:r>
          </a:p>
          <a:p>
            <a:endParaRPr lang="en-US" dirty="0"/>
          </a:p>
          <a:p>
            <a:r>
              <a:rPr lang="en-US" dirty="0"/>
              <a:t>git push origin master</a:t>
            </a:r>
          </a:p>
          <a:p>
            <a:endParaRPr lang="en-US" dirty="0"/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git checkout “master”</a:t>
            </a:r>
          </a:p>
          <a:p>
            <a:pPr>
              <a:buFont typeface="+mj-lt"/>
              <a:buAutoNum type="arabicPeriod"/>
            </a:pPr>
            <a:r>
              <a:rPr lang="en-US" dirty="0"/>
              <a:t>git merge “</a:t>
            </a:r>
            <a:r>
              <a:rPr lang="en-US" dirty="0" err="1"/>
              <a:t>prueba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pPr marL="228600" indent="-228600">
              <a:lnSpc>
                <a:spcPct val="114000"/>
              </a:lnSpc>
              <a:buAutoNum type="arabicParenR"/>
            </a:pP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Cambia de rama</a:t>
            </a:r>
          </a:p>
          <a:p>
            <a:pPr marL="228600" indent="-228600">
              <a:lnSpc>
                <a:spcPct val="114000"/>
              </a:lnSpc>
              <a:buAutoNum type="arabicParenR"/>
            </a:pPr>
            <a:endParaRPr lang="es-MX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–b: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Crea una nueva rama y cambia a ella</a:t>
            </a:r>
          </a:p>
          <a:p>
            <a:pPr>
              <a:lnSpc>
                <a:spcPct val="114000"/>
              </a:lnSpc>
            </a:pP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s-MX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s-MX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Enlista todas las ramas del repositorio </a:t>
            </a:r>
          </a:p>
          <a:p>
            <a:pPr>
              <a:lnSpc>
                <a:spcPct val="114000"/>
              </a:lnSpc>
            </a:pP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–d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Elimina una rama</a:t>
            </a:r>
            <a:endParaRPr lang="es-MX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status: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Identifica en cuál rama estás actualmente</a:t>
            </a:r>
            <a:endParaRPr lang="es-MX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34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2141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53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1509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Referencia: http://www2.uca.edu.sv/matematica/upload_w/file/REGRESION%20SIMPLE%20Y%20MULTIPLE.pdf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54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7145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Referencias: https://www.ccg.unam.mx/~vinuesa/R4biosciences/docs/Tema9_regresion.html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55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592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9EC4C-5278-488D-9BF7-9E8D25904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F1D31-4B9B-4A3E-B30F-4E1276A60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5AA59-923D-43A5-80C5-4E8B926E8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23/03/2022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D889B-57AC-42E3-B888-8B21AE744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0CFEF-7B76-4816-8BB3-6B1FAAFC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024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25F0-38F0-4E4D-916C-68C501C33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6CAF3E-189E-4A0E-8E0E-81070D026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67D10-7D09-441D-B74E-CF281DC1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23/03/2022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975CB-0451-4801-B6EA-06C90AF94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0D938-E387-40E8-BD4D-A06A663B4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8293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69FB2E-57FD-4B1D-90FB-4A258507D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0D859-A108-4E71-A03E-9B6D0721E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DB4B1-D802-4BBB-9911-B2EF0A93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23/03/2022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2E83B-8070-410E-87F9-02198C41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743D1-69C1-469E-A573-B900A544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862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8513A-8B84-432C-A269-DFEBD34D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512D9-0879-4669-BB3B-6D01CD9E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FA0B8-B953-4EEF-9115-5ACDB904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23/03/2022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9592A-2412-4C4C-9EB1-D0B5DCA1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ECF02-777A-4EA7-9622-2B07C741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09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0E6F5-B51C-4F18-A0D1-073A3555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E234B-F65B-4BF7-A98A-B75773340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AE2BE-9447-4BD3-8C64-DCF9A29C7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23/03/2022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FC48D-4093-4A24-9EDE-B16C6E70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1ACF5-BB1B-42B0-A690-A6BB233B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430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16D3-D612-4E0D-8A2E-910D4467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EAF0-01EF-4EAA-BB50-7C0AD56D9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6E915-551B-42CA-B8DB-00834FFBA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CC152-2E9A-4340-869A-612558265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23/03/2022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FEB74-6287-4D7E-91FF-93A5B966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8BE34-AF9E-44DC-8823-94B36349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594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B35F-514E-4786-86E3-46F90C3C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3CFC3-938B-4AC1-843B-4549FF134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75F90-5138-4726-B784-1024BC569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3BB2E-DDDA-4AE4-8F74-800BD794B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A23CD9-36C2-4320-A23D-BADB245611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5EB670-8AA6-4D47-B1E2-74DE4AC5E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23/03/2022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0F416F-CD4A-48ED-9874-71FB83EE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CB9A65-E708-44F8-A89A-38CBA4B1D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3699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7FBF-C6F0-4BBE-AE25-455F6EB8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ABFDC-8CA4-4D0C-AB34-36B104D7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23/03/2022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1E42B-D2EC-4095-BF98-D10C0C2BC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2331C7-C51C-4A4C-977B-4A2D17E5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991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A5ABE-D711-4088-A804-5DD19B08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23/03/2022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D7C75-E0C3-4672-A913-0D7132212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B349F-5C68-4EE9-BA5A-0186C4A23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0463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A6943-DED8-4FDD-BDF5-F1EE57DC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89042-99BA-4F2E-A385-066956738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80C16-6D44-4628-B1B7-81235D1E4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B0A7D-4540-4DE4-8A9B-FA36F585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23/03/2022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E3B06-3F06-48F4-B910-736660857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65D8F-EC52-4C16-B78F-0A17D01B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371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7E93-451B-4F20-AFFC-98258C8D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1482BE-73D8-4CA0-B802-5EBB820F0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B9B6C-75C1-409F-A9AE-5BD852D4E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E5FAA-E24D-448E-B453-AD6F3821C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23/03/2022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B5772-52CB-402B-BDC9-3170630B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85A44-AF59-445A-9418-F64F4E647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3791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4E70B-C018-4A30-B069-2E4E4DCB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8855-4D27-40F7-AC14-9052C63E7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6DD43-914F-4ECC-A0F2-83744B8591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586C9-6A0D-4AD5-B465-1A473BD10FD3}" type="datetimeFigureOut">
              <a:rPr lang="es-MX" smtClean="0"/>
              <a:t>23/03/2022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6BB0-AEE3-4147-AA5C-86B514C97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11AA4-D535-4541-B3F9-BE9EF4164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609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hyperlink" Target="https://www.remind.com/join/arteana?utm_medium=android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oright.com/posts/4411/%E5%B0%8F%E7%8C%B4%E5%AD%90%E4%B9%9F%E6%9C%83%E7%9A%84-ubuntu-desktop-14-04-%E5%AE%89%E8%A3%9D%E6%95%99%E5%AD%B8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d/3.0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Relationship Id="rId9" Type="http://schemas.openxmlformats.org/officeDocument/2006/relationships/image" Target="../media/image54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63FB-3CE6-4B89-B66C-FA0E6D159E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b="1" dirty="0"/>
              <a:t>Herramientas computacionales: el arte de la analítica</a:t>
            </a:r>
            <a:endParaRPr lang="es-MX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AFB54-3B60-4C22-91D4-BC95C8A10C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Año 2022</a:t>
            </a:r>
          </a:p>
          <a:p>
            <a:r>
              <a:rPr lang="es-MX" dirty="0"/>
              <a:t>Luz Eunice Angeles / José Ignacio Treviño </a:t>
            </a:r>
          </a:p>
        </p:txBody>
      </p:sp>
    </p:spTree>
    <p:extLst>
      <p:ext uri="{BB962C8B-B14F-4D97-AF65-F5344CB8AC3E}">
        <p14:creationId xmlns:p14="http://schemas.microsoft.com/office/powerpoint/2010/main" val="602404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BB85B2-4AD0-4449-9915-03B776613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66" y="1076629"/>
            <a:ext cx="4371975" cy="1533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27BD27-1967-4D1B-A944-240C95F3EE9E}"/>
              </a:ext>
            </a:extLst>
          </p:cNvPr>
          <p:cNvSpPr/>
          <p:nvPr/>
        </p:nvSpPr>
        <p:spPr>
          <a:xfrm>
            <a:off x="446966" y="423313"/>
            <a:ext cx="2504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nano</a:t>
            </a:r>
          </a:p>
        </p:txBody>
      </p:sp>
    </p:spTree>
    <p:extLst>
      <p:ext uri="{BB962C8B-B14F-4D97-AF65-F5344CB8AC3E}">
        <p14:creationId xmlns:p14="http://schemas.microsoft.com/office/powerpoint/2010/main" val="238749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367C-FD23-43EA-8A1E-7508DA8FA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 (Ubuntu)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57C1FD-735C-4D6D-B287-C568A53A074A}"/>
              </a:ext>
            </a:extLst>
          </p:cNvPr>
          <p:cNvSpPr/>
          <p:nvPr/>
        </p:nvSpPr>
        <p:spPr>
          <a:xfrm>
            <a:off x="721788" y="6308209"/>
            <a:ext cx="5164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https://www.guia-ubuntu.com/index.php/Comandos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6847EC27-6960-4466-A9B4-2D0A541C49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516806"/>
              </p:ext>
            </p:extLst>
          </p:nvPr>
        </p:nvGraphicFramePr>
        <p:xfrm>
          <a:off x="1013690" y="1465406"/>
          <a:ext cx="10340109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954">
                  <a:extLst>
                    <a:ext uri="{9D8B030D-6E8A-4147-A177-3AD203B41FA5}">
                      <a16:colId xmlns:a16="http://schemas.microsoft.com/office/drawing/2014/main" val="888014712"/>
                    </a:ext>
                  </a:extLst>
                </a:gridCol>
                <a:gridCol w="8739155">
                  <a:extLst>
                    <a:ext uri="{9D8B030D-6E8A-4147-A177-3AD203B41FA5}">
                      <a16:colId xmlns:a16="http://schemas.microsoft.com/office/drawing/2014/main" val="4076129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mkdir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Crea un nuevo directorio</a:t>
                      </a:r>
                      <a:endParaRPr lang="es-MX" dirty="0">
                        <a:solidFill>
                          <a:schemeClr val="accent1"/>
                        </a:solidFill>
                      </a:endParaRPr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048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cambia de directorio || Ejemplo: cd </a:t>
                      </a:r>
                      <a:r>
                        <a:rPr lang="es-MX" dirty="0" err="1"/>
                        <a:t>nombre_directorio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0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ls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Lista los archivos y directorios dentro del directorio de trabajo. || Ejemplo: </a:t>
                      </a:r>
                      <a:r>
                        <a:rPr lang="es-MX" dirty="0" err="1"/>
                        <a:t>ls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291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rm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Remueve o elimina un archivo. || Ejemplo: </a:t>
                      </a:r>
                      <a:r>
                        <a:rPr lang="es-MX" dirty="0" err="1"/>
                        <a:t>rm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278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rmdir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Elimina el directorio indicado , el cual debe estar </a:t>
                      </a:r>
                      <a:r>
                        <a:rPr lang="es-MX" dirty="0" err="1"/>
                        <a:t>vacio</a:t>
                      </a:r>
                      <a:r>
                        <a:rPr lang="es-MX" dirty="0"/>
                        <a:t>. || Ejemplo </a:t>
                      </a:r>
                      <a:r>
                        <a:rPr lang="es-MX" dirty="0" err="1"/>
                        <a:t>rmdir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nom_directorio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64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grep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su funcionalidad es la de escribir en la salida estándar aquellas líneas que concuerden con un patrón. || Ejemplo: grep[-</a:t>
                      </a:r>
                      <a:r>
                        <a:rPr lang="es-MX" dirty="0" err="1"/>
                        <a:t>cilnv</a:t>
                      </a:r>
                      <a:r>
                        <a:rPr lang="es-MX" dirty="0"/>
                        <a:t>] </a:t>
                      </a:r>
                      <a:r>
                        <a:rPr lang="es-MX" dirty="0" err="1"/>
                        <a:t>exp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727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886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A946-3A02-452B-9BAE-B1F2A473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 (Ubuntu)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0B8FE752-F537-4981-80AE-A89B8E35C0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8927083"/>
              </p:ext>
            </p:extLst>
          </p:nvPr>
        </p:nvGraphicFramePr>
        <p:xfrm>
          <a:off x="838200" y="1825625"/>
          <a:ext cx="1051560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479">
                  <a:extLst>
                    <a:ext uri="{9D8B030D-6E8A-4147-A177-3AD203B41FA5}">
                      <a16:colId xmlns:a16="http://schemas.microsoft.com/office/drawing/2014/main" val="3331594355"/>
                    </a:ext>
                  </a:extLst>
                </a:gridCol>
                <a:gridCol w="8971121">
                  <a:extLst>
                    <a:ext uri="{9D8B030D-6E8A-4147-A177-3AD203B41FA5}">
                      <a16:colId xmlns:a16="http://schemas.microsoft.com/office/drawing/2014/main" val="1227118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04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find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busca todos los archivos con el nombre especificado en un directorio determinado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Ejemplo: </a:t>
                      </a:r>
                      <a:r>
                        <a:rPr lang="es-MX" dirty="0" err="1"/>
                        <a:t>find</a:t>
                      </a:r>
                      <a:r>
                        <a:rPr lang="es-MX" dirty="0"/>
                        <a:t> directorio – 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r>
                        <a:rPr lang="es-MX" dirty="0"/>
                        <a:t> - </a:t>
                      </a:r>
                      <a:r>
                        <a:rPr lang="es-MX" dirty="0" err="1"/>
                        <a:t>print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977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find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busca todas las imágenes .</a:t>
                      </a:r>
                      <a:r>
                        <a:rPr lang="es-MX" dirty="0" err="1"/>
                        <a:t>jpg</a:t>
                      </a:r>
                      <a:r>
                        <a:rPr lang="es-MX" dirty="0"/>
                        <a:t> en home/usuario || Ejemplo: </a:t>
                      </a:r>
                      <a:r>
                        <a:rPr lang="es-MX" dirty="0" err="1"/>
                        <a:t>find</a:t>
                      </a:r>
                      <a:r>
                        <a:rPr lang="es-MX" dirty="0"/>
                        <a:t> /home/usuario –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“*.</a:t>
                      </a:r>
                      <a:r>
                        <a:rPr lang="es-MX" dirty="0" err="1"/>
                        <a:t>jpg</a:t>
                      </a:r>
                      <a:r>
                        <a:rPr lang="es-MX" dirty="0"/>
                        <a:t>” – </a:t>
                      </a:r>
                      <a:r>
                        <a:rPr lang="es-MX" dirty="0" err="1"/>
                        <a:t>print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874908"/>
                  </a:ext>
                </a:extLst>
              </a:tr>
              <a:tr h="315916">
                <a:tc>
                  <a:txBody>
                    <a:bodyPr/>
                    <a:lstStyle/>
                    <a:p>
                      <a:r>
                        <a:rPr lang="es-MX" dirty="0" err="1"/>
                        <a:t>wget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Bajar un archivo de una dirección </a:t>
                      </a:r>
                      <a:r>
                        <a:rPr lang="es-MX" dirty="0" err="1"/>
                        <a:t>wget</a:t>
                      </a:r>
                      <a:r>
                        <a:rPr lang="es-MX" dirty="0"/>
                        <a:t> [</a:t>
                      </a:r>
                      <a:r>
                        <a:rPr lang="es-MX" dirty="0" err="1"/>
                        <a:t>options</a:t>
                      </a:r>
                      <a:r>
                        <a:rPr lang="es-MX" dirty="0"/>
                        <a:t>] [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060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950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A69EF-BEFF-40B8-B868-518D093F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 (Windows) 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C274099-86B3-43E3-A355-60E00AC523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3876176"/>
              </p:ext>
            </p:extLst>
          </p:nvPr>
        </p:nvGraphicFramePr>
        <p:xfrm>
          <a:off x="371475" y="1416050"/>
          <a:ext cx="11077575" cy="4962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3280">
                  <a:extLst>
                    <a:ext uri="{9D8B030D-6E8A-4147-A177-3AD203B41FA5}">
                      <a16:colId xmlns:a16="http://schemas.microsoft.com/office/drawing/2014/main" val="3864403283"/>
                    </a:ext>
                  </a:extLst>
                </a:gridCol>
                <a:gridCol w="4214295">
                  <a:extLst>
                    <a:ext uri="{9D8B030D-6E8A-4147-A177-3AD203B41FA5}">
                      <a16:colId xmlns:a16="http://schemas.microsoft.com/office/drawing/2014/main" val="1561034215"/>
                    </a:ext>
                  </a:extLst>
                </a:gridCol>
              </a:tblGrid>
              <a:tr h="332476">
                <a:tc>
                  <a:txBody>
                    <a:bodyPr/>
                    <a:lstStyle/>
                    <a:p>
                      <a:r>
                        <a:rPr lang="en-US" dirty="0" err="1"/>
                        <a:t>comandos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Descripcion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366153"/>
                  </a:ext>
                </a:extLst>
              </a:tr>
              <a:tr h="1065744">
                <a:tc>
                  <a:txBody>
                    <a:bodyPr/>
                    <a:lstStyle/>
                    <a:p>
                      <a:r>
                        <a:rPr lang="es-MX" b="1" dirty="0" err="1"/>
                        <a:t>Get-ChildItem</a:t>
                      </a:r>
                      <a:r>
                        <a:rPr lang="es-MX" b="1" dirty="0"/>
                        <a:t> </a:t>
                      </a:r>
                      <a:r>
                        <a:rPr lang="es-MX" dirty="0"/>
                        <a:t>-Recurse -</a:t>
                      </a:r>
                      <a:r>
                        <a:rPr lang="es-MX" dirty="0" err="1"/>
                        <a:t>Filter</a:t>
                      </a:r>
                      <a:r>
                        <a:rPr lang="es-MX" dirty="0"/>
                        <a:t> –’*.txt’</a:t>
                      </a:r>
                    </a:p>
                    <a:p>
                      <a:r>
                        <a:rPr lang="es-MX" dirty="0"/>
                        <a:t>-</a:t>
                      </a:r>
                      <a:r>
                        <a:rPr lang="es-MX" dirty="0" err="1"/>
                        <a:t>Recursive</a:t>
                      </a:r>
                      <a:r>
                        <a:rPr lang="es-MX" dirty="0"/>
                        <a:t> : todos las carpetas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dirty="0"/>
                        <a:t>-</a:t>
                      </a:r>
                      <a:r>
                        <a:rPr lang="es-MX" dirty="0" err="1"/>
                        <a:t>Filter</a:t>
                      </a:r>
                      <a:r>
                        <a:rPr lang="es-MX" dirty="0"/>
                        <a:t> : nombre de los archivos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b="1" dirty="0"/>
                        <a:t>Short: </a:t>
                      </a:r>
                      <a:r>
                        <a:rPr lang="es-MX" dirty="0" err="1"/>
                        <a:t>gci</a:t>
                      </a:r>
                      <a:r>
                        <a:rPr lang="es-MX" dirty="0"/>
                        <a:t> -r -fi *.txt</a:t>
                      </a:r>
                      <a:r>
                        <a:rPr lang="en-US" dirty="0"/>
                        <a:t> 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Encontrar los archivos con extensión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75813"/>
                  </a:ext>
                </a:extLst>
              </a:tr>
              <a:tr h="33247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/>
                        <a:t>gci</a:t>
                      </a:r>
                      <a:r>
                        <a:rPr lang="en-US" dirty="0"/>
                        <a:t> -r | where Name -match '^</a:t>
                      </a:r>
                      <a:r>
                        <a:rPr lang="en-US" dirty="0" err="1"/>
                        <a:t>eje</a:t>
                      </a:r>
                      <a:r>
                        <a:rPr lang="en-US" dirty="0"/>
                        <a:t>'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los archivos que inician con “eje”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463390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/>
                        <a:t>gci</a:t>
                      </a:r>
                      <a:r>
                        <a:rPr lang="en-US" dirty="0"/>
                        <a:t> -r | where Name -match ‘\.txt$'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los archivos que terminan con “txt”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398894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/>
                        <a:t>Select-String -Path "*.txt" -Pattern “you“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b="1" dirty="0"/>
                        <a:t>Short: </a:t>
                      </a:r>
                      <a:r>
                        <a:rPr lang="en-US" dirty="0" err="1"/>
                        <a:t>sls</a:t>
                      </a:r>
                      <a:r>
                        <a:rPr lang="en-US" dirty="0"/>
                        <a:t> -Path "*.txt" -Pattern "you"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en los archivos txt las líneas en donde se encuentre la palabra “</a:t>
                      </a:r>
                      <a:r>
                        <a:rPr lang="es-MX" dirty="0" err="1"/>
                        <a:t>you</a:t>
                      </a:r>
                      <a:r>
                        <a:rPr lang="es-MX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47896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s-MX" b="1" dirty="0" err="1"/>
                        <a:t>Start-Process</a:t>
                      </a:r>
                      <a:endParaRPr lang="es-MX" b="1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b="1" dirty="0"/>
                        <a:t>Short : </a:t>
                      </a:r>
                      <a:r>
                        <a:rPr lang="es-MX" dirty="0" err="1"/>
                        <a:t>start</a:t>
                      </a:r>
                      <a:r>
                        <a:rPr lang="es-MX" dirty="0"/>
                        <a:t> ejemp1.txt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Editar el archivo en el programa de default.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57752"/>
                  </a:ext>
                </a:extLst>
              </a:tr>
              <a:tr h="1065744">
                <a:tc>
                  <a:txBody>
                    <a:bodyPr/>
                    <a:lstStyle/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 = "https://www.python.org/static/apple-touch-icon-144x144-precomposed.png"</a:t>
                      </a:r>
                    </a:p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wc</a:t>
                      </a:r>
                      <a:r>
                        <a:rPr lang="es-MX" dirty="0"/>
                        <a:t> = New-</a:t>
                      </a:r>
                      <a:r>
                        <a:rPr lang="es-MX" dirty="0" err="1"/>
                        <a:t>Object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System.Net.WebClient</a:t>
                      </a:r>
                      <a:r>
                        <a:rPr lang="es-MX" dirty="0"/>
                        <a:t> </a:t>
                      </a:r>
                    </a:p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wc.DownloadFile</a:t>
                      </a:r>
                      <a:r>
                        <a:rPr lang="es-MX" dirty="0"/>
                        <a:t>($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, "C:\TD_Luz\semTec\carpeta1\archivo.jpg")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err="1"/>
                        <a:t>Generar</a:t>
                      </a:r>
                      <a:r>
                        <a:rPr lang="en-US" dirty="0"/>
                        <a:t> un </a:t>
                      </a:r>
                      <a:r>
                        <a:rPr lang="en-US" dirty="0" err="1"/>
                        <a:t>objeto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System.Net.WebCient</a:t>
                      </a:r>
                      <a:endParaRPr lang="en-US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 err="1"/>
                        <a:t>Descargar</a:t>
                      </a:r>
                      <a:r>
                        <a:rPr lang="en-US" dirty="0"/>
                        <a:t> el </a:t>
                      </a:r>
                      <a:r>
                        <a:rPr lang="en-US" dirty="0" err="1"/>
                        <a:t>archivo</a:t>
                      </a:r>
                      <a:r>
                        <a:rPr lang="en-US" dirty="0"/>
                        <a:t> 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581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76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4BD33-1551-4475-8456-9BD0D91D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Comandos</a:t>
            </a:r>
            <a:r>
              <a:rPr lang="en-US" dirty="0"/>
              <a:t> (Windows) </a:t>
            </a:r>
            <a:r>
              <a:rPr lang="es-MX" dirty="0"/>
              <a:t>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B51A02-344C-414A-BC2D-1F2E31C81F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230516"/>
              </p:ext>
            </p:extLst>
          </p:nvPr>
        </p:nvGraphicFramePr>
        <p:xfrm>
          <a:off x="651769" y="1443885"/>
          <a:ext cx="10515600" cy="467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09780322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50817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26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new-item</a:t>
                      </a:r>
                      <a:r>
                        <a:rPr lang="en-US" dirty="0"/>
                        <a:t> -path . -name ejemp1.txt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"file" -value "This is a text string."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Crear un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28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new-item</a:t>
                      </a:r>
                      <a:r>
                        <a:rPr lang="en-US" dirty="0"/>
                        <a:t> -path . -name dir1 -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"directory“</a:t>
                      </a:r>
                    </a:p>
                    <a:p>
                      <a:r>
                        <a:rPr lang="en-US" dirty="0"/>
                        <a:t>new-item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directory -name dr1 -path "C:\directory1"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Crear un directorio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45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Remove-Item</a:t>
                      </a:r>
                      <a:r>
                        <a:rPr lang="en-US" dirty="0"/>
                        <a:t> -Path "C:\directory1" –Force</a:t>
                      </a:r>
                    </a:p>
                    <a:p>
                      <a:r>
                        <a:rPr lang="es-MX" b="1" dirty="0" err="1"/>
                        <a:t>Remove-Item</a:t>
                      </a:r>
                      <a:r>
                        <a:rPr lang="es-MX" dirty="0"/>
                        <a:t> -</a:t>
                      </a:r>
                      <a:r>
                        <a:rPr lang="es-MX" dirty="0" err="1"/>
                        <a:t>Path</a:t>
                      </a:r>
                      <a:r>
                        <a:rPr lang="es-MX" dirty="0"/>
                        <a:t> "C:\directory1" -Recurse | </a:t>
                      </a:r>
                      <a:r>
                        <a:rPr lang="es-MX" dirty="0" err="1"/>
                        <a:t>Remove-Item</a:t>
                      </a:r>
                      <a:endParaRPr lang="es-MX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dirty="0" err="1"/>
                        <a:t>Force</a:t>
                      </a:r>
                      <a:r>
                        <a:rPr lang="es-MX" dirty="0"/>
                        <a:t> : borrar los archivos ocultos dentro del directorio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dirty="0"/>
                        <a:t>Recurse: borrar los archivos adentro de la carpeta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Remover el directorio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38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b="1" dirty="0"/>
                        <a:t>Add-Content</a:t>
                      </a:r>
                      <a:r>
                        <a:rPr lang="en-US" dirty="0"/>
                        <a:t> -Path .\ejemp1.txt -Value 'Add value to read-only text file' –Force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Añadir contenido a un archivo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50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Get-Content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Obtener el contenido de un archivo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63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32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05948-3D80-42B9-A774-AEA4446E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Comandos</a:t>
            </a:r>
            <a:r>
              <a:rPr lang="en-US" dirty="0"/>
              <a:t> (Windows) </a:t>
            </a:r>
            <a:r>
              <a:rPr lang="es-MX" dirty="0"/>
              <a:t>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5FF51F-E271-4228-B2B2-1314846F2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389137"/>
              </p:ext>
            </p:extLst>
          </p:nvPr>
        </p:nvGraphicFramePr>
        <p:xfrm>
          <a:off x="838200" y="1798992"/>
          <a:ext cx="1051560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63125500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04421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818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$From =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-Path .\ejemp1.txt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Add-Content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-Path .\ejemp2.txt -Value $From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$From = Get-Content -Path .\ejemp1.txt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Add-Content -Path .\ejemp2.txt -Value $From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 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25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Clear-Content </a:t>
                      </a:r>
                      <a:r>
                        <a:rPr lang="es-MX" dirty="0"/>
                        <a:t>".\Ejemp1.txt"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Borrar el contenido del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10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491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FE83-EA37-48E5-BC5F-E07464A0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iOS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B6A2E3-0CE6-4601-98D0-0DDB549344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9833887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9311">
                  <a:extLst>
                    <a:ext uri="{9D8B030D-6E8A-4147-A177-3AD203B41FA5}">
                      <a16:colId xmlns:a16="http://schemas.microsoft.com/office/drawing/2014/main" val="210277324"/>
                    </a:ext>
                  </a:extLst>
                </a:gridCol>
                <a:gridCol w="6746289">
                  <a:extLst>
                    <a:ext uri="{9D8B030D-6E8A-4147-A177-3AD203B41FA5}">
                      <a16:colId xmlns:a16="http://schemas.microsoft.com/office/drawing/2014/main" val="4160553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24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curl</a:t>
                      </a:r>
                      <a:r>
                        <a:rPr lang="pt-BR" dirty="0"/>
                        <a:t> http://..../image.jpg </a:t>
                      </a:r>
                      <a:r>
                        <a:rPr lang="es-MX" dirty="0"/>
                        <a:t>-o image.jpg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Descargar un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327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open</a:t>
                      </a:r>
                      <a:r>
                        <a:rPr lang="es-MX" dirty="0"/>
                        <a:t> -t file.txt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Abrir el archivo con el editor default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17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 err="1"/>
                        <a:t>find</a:t>
                      </a:r>
                      <a:r>
                        <a:rPr lang="es-MX" dirty="0"/>
                        <a:t> . -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‘*.txt'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Buscar los archivos que terminan en .txt en el directorio 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996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583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618A-F72C-43A8-BDDE-90FAA446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88FB9-1C61-4C7D-A6DD-60E49588F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sudo: con este comando accedemos al sistema como </a:t>
            </a:r>
            <a:r>
              <a:rPr lang="es-MX" dirty="0" err="1"/>
              <a:t>root</a:t>
            </a:r>
            <a:r>
              <a:rPr lang="es-MX" dirty="0"/>
              <a:t>. En Ubuntu se puede utilizar </a:t>
            </a:r>
            <a:r>
              <a:rPr lang="es-MX" dirty="0" err="1"/>
              <a:t>gksudo</a:t>
            </a:r>
            <a:r>
              <a:rPr lang="es-MX" dirty="0"/>
              <a:t> mientras en Kubuntu: </a:t>
            </a:r>
            <a:r>
              <a:rPr lang="es-MX" dirty="0" err="1"/>
              <a:t>kdesudo</a:t>
            </a:r>
            <a:r>
              <a:rPr lang="es-MX" dirty="0"/>
              <a:t>. Sintaxis: su. </a:t>
            </a:r>
          </a:p>
          <a:p>
            <a:r>
              <a:rPr lang="es-MX" dirty="0"/>
              <a:t>sudo </a:t>
            </a:r>
            <a:r>
              <a:rPr lang="es-MX" dirty="0" err="1"/>
              <a:t>touch</a:t>
            </a:r>
            <a:r>
              <a:rPr lang="es-MX" dirty="0"/>
              <a:t> ( txt)</a:t>
            </a:r>
          </a:p>
          <a:p>
            <a:r>
              <a:rPr lang="es-MX" dirty="0"/>
              <a:t>sudo </a:t>
            </a:r>
            <a:r>
              <a:rPr lang="es-MX" dirty="0" err="1"/>
              <a:t>wget</a:t>
            </a:r>
            <a:r>
              <a:rPr lang="es-MX" dirty="0"/>
              <a:t> </a:t>
            </a:r>
            <a:r>
              <a:rPr lang="es-MX" dirty="0" err="1"/>
              <a:t>htt</a:t>
            </a:r>
            <a:r>
              <a:rPr lang="es-MX" dirty="0"/>
              <a:t>: (bajar la imagen) </a:t>
            </a:r>
          </a:p>
          <a:p>
            <a:r>
              <a:rPr lang="es-MX" dirty="0" err="1"/>
              <a:t>find</a:t>
            </a:r>
            <a:r>
              <a:rPr lang="es-MX" dirty="0"/>
              <a:t> – </a:t>
            </a:r>
            <a:r>
              <a:rPr lang="es-MX" dirty="0" err="1"/>
              <a:t>name</a:t>
            </a:r>
            <a:r>
              <a:rPr lang="es-MX" dirty="0"/>
              <a:t> “*.txt” – </a:t>
            </a:r>
            <a:r>
              <a:rPr lang="es-MX" dirty="0" err="1"/>
              <a:t>print</a:t>
            </a:r>
            <a:endParaRPr lang="es-MX" dirty="0"/>
          </a:p>
          <a:p>
            <a:r>
              <a:rPr lang="es-MX" dirty="0"/>
              <a:t>nano ejemplo1.txt</a:t>
            </a:r>
          </a:p>
        </p:txBody>
      </p:sp>
    </p:spTree>
    <p:extLst>
      <p:ext uri="{BB962C8B-B14F-4D97-AF65-F5344CB8AC3E}">
        <p14:creationId xmlns:p14="http://schemas.microsoft.com/office/powerpoint/2010/main" val="922170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059" y="404669"/>
            <a:ext cx="2329467" cy="1237753"/>
          </a:xfrm>
        </p:spPr>
        <p:txBody>
          <a:bodyPr>
            <a:normAutofit fontScale="90000"/>
          </a:bodyPr>
          <a:lstStyle/>
          <a:p>
            <a:r>
              <a:rPr lang="es-MX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</a:p>
        </p:txBody>
      </p:sp>
      <p:pic>
        <p:nvPicPr>
          <p:cNvPr id="1028" name="Picture 4" descr="Resultado de imagen de git">
            <a:extLst>
              <a:ext uri="{FF2B5EF4-FFF2-40B4-BE49-F238E27FC236}">
                <a16:creationId xmlns:a16="http://schemas.microsoft.com/office/drawing/2014/main" id="{887F1507-B491-4458-B394-01E064A4D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8" b="11189"/>
          <a:stretch/>
        </p:blipFill>
        <p:spPr bwMode="auto">
          <a:xfrm>
            <a:off x="4113750" y="1215957"/>
            <a:ext cx="4838939" cy="391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85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9260354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es Git?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2174105"/>
            <a:ext cx="5449744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es un sistema de control de versiones que permite registrar los cambios realizados a archivos de computadora con el fin de coordinar los avances de un equipo de trabajo. </a:t>
            </a:r>
            <a:endParaRPr lang="es-MX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F34E2F-79BF-4B72-B745-BC6C21397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19" b="66406" l="26135" r="45022">
                        <a14:foregroundMark x1="30747" y1="36719" x2="30747" y2="36719"/>
                        <a14:foregroundMark x1="44656" y1="49870" x2="44656" y2="49870"/>
                        <a14:foregroundMark x1="44949" y1="50391" x2="44949" y2="50391"/>
                        <a14:foregroundMark x1="41728" y1="66536" x2="41728" y2="66536"/>
                        <a14:foregroundMark x1="45022" y1="55208" x2="45022" y2="55208"/>
                        <a14:backgroundMark x1="45022" y1="50521" x2="45022" y2="50521"/>
                        <a14:backgroundMark x1="45022" y1="54948" x2="45022" y2="54948"/>
                        <a14:backgroundMark x1="45022" y1="55469" x2="45022" y2="55469"/>
                        <a14:backgroundMark x1="45095" y1="50521" x2="45095" y2="50521"/>
                        <a14:backgroundMark x1="45022" y1="55208" x2="45022" y2="55208"/>
                        <a14:backgroundMark x1="45168" y1="55729" x2="45168" y2="55729"/>
                        <a14:backgroundMark x1="45242" y1="54297" x2="45242" y2="54036"/>
                        <a14:backgroundMark x1="45242" y1="51823" x2="45242" y2="51823"/>
                        <a14:backgroundMark x1="45168" y1="50521" x2="45168" y2="50521"/>
                        <a14:backgroundMark x1="45168" y1="50521" x2="45168" y2="50521"/>
                        <a14:backgroundMark x1="45168" y1="50000" x2="45168" y2="50000"/>
                        <a14:backgroundMark x1="45168" y1="50000" x2="45168" y2="50000"/>
                        <a14:backgroundMark x1="45022" y1="50391" x2="45022" y2="50391"/>
                        <a14:backgroundMark x1="45095" y1="50391" x2="45095" y2="50391"/>
                      </a14:backgroundRemoval>
                    </a14:imgEffect>
                  </a14:imgLayer>
                </a14:imgProps>
              </a:ext>
            </a:extLst>
          </a:blip>
          <a:srcRect l="26074" t="36039" r="54984" b="32364"/>
          <a:stretch/>
        </p:blipFill>
        <p:spPr>
          <a:xfrm>
            <a:off x="7636212" y="2764632"/>
            <a:ext cx="3630253" cy="340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03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AAC6-D72F-4429-9A8E-1C8D4B34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b="1" dirty="0"/>
              <a:t>Herramientas computacionales: el arte de la analítica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98A3B2-1E05-4ACA-95D8-C091C89E7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Ing. Luz Eunice Angeles Ochoa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92742C-0F83-41EA-9212-32F367C8B5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Maestría en </a:t>
            </a:r>
            <a:r>
              <a:rPr lang="es-MX" sz="2000" dirty="0" err="1"/>
              <a:t>Admin</a:t>
            </a:r>
            <a:r>
              <a:rPr lang="es-MX" sz="2000" dirty="0"/>
              <a:t>. Tecnologías de Información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Correo electrónico: luzeunice@tec.mx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Mensajería instantánea (</a:t>
            </a:r>
            <a:r>
              <a:rPr lang="es-MX" sz="2000" dirty="0" err="1"/>
              <a:t>Remind</a:t>
            </a:r>
            <a:r>
              <a:rPr lang="es-MX" sz="2000" dirty="0"/>
              <a:t> ):</a:t>
            </a:r>
          </a:p>
          <a:p>
            <a:pPr marL="0" indent="0">
              <a:buNone/>
            </a:pPr>
            <a:r>
              <a:rPr lang="es-MX" sz="1400" dirty="0">
                <a:hlinkClick r:id="rId2"/>
              </a:rPr>
              <a:t>https://www.remind.com/join/arteana?utm_medium=android</a:t>
            </a:r>
            <a:endParaRPr lang="es-MX" sz="2000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62D7A1-EFFA-4D9C-A5FA-B14B76E50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/>
              <a:t>Ing. Ignacio Treviño</a:t>
            </a:r>
          </a:p>
        </p:txBody>
      </p:sp>
      <p:pic>
        <p:nvPicPr>
          <p:cNvPr id="12" name="Content Placeholder 11" descr="A picture containing person, wall, standing, blue&#10;&#10;Description automatically generated">
            <a:extLst>
              <a:ext uri="{FF2B5EF4-FFF2-40B4-BE49-F238E27FC236}">
                <a16:creationId xmlns:a16="http://schemas.microsoft.com/office/drawing/2014/main" id="{FEAAD8C8-62A0-4D77-BCE2-51CC7C680EE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20" y="1452989"/>
            <a:ext cx="742695" cy="1114043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2A11DB-64E6-4DF3-A6B5-E641A7581D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747" y="1495403"/>
            <a:ext cx="796954" cy="1195431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EA3B4428-B30F-475C-8BC4-CF4FD9F09BDB}"/>
              </a:ext>
            </a:extLst>
          </p:cNvPr>
          <p:cNvSpPr txBox="1">
            <a:spLocks/>
          </p:cNvSpPr>
          <p:nvPr/>
        </p:nvSpPr>
        <p:spPr>
          <a:xfrm>
            <a:off x="6386309" y="2567032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s-MX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s-MX" sz="2400" dirty="0"/>
              <a:t>M.C. Investigación de operaciones (</a:t>
            </a:r>
            <a:r>
              <a:rPr lang="es-MX" sz="2400" dirty="0" err="1"/>
              <a:t>UoE</a:t>
            </a:r>
            <a:r>
              <a:rPr lang="es-MX" sz="24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MX" sz="2000" dirty="0"/>
              <a:t>Correo electrónico: josei.trevino@tec.mx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/>
              <a:t>Mensajería instantánea (</a:t>
            </a:r>
            <a:r>
              <a:rPr lang="es-MX" sz="2000" dirty="0" err="1"/>
              <a:t>Remind</a:t>
            </a:r>
            <a:r>
              <a:rPr lang="es-MX" sz="2000" dirty="0"/>
              <a:t> ):</a:t>
            </a:r>
          </a:p>
          <a:p>
            <a:pPr marL="0" indent="0">
              <a:buNone/>
            </a:pPr>
            <a:r>
              <a:rPr lang="es-MX" sz="1400" dirty="0">
                <a:hlinkClick r:id="rId2"/>
              </a:rPr>
              <a:t>https://www.remind.com/join/arteana?utm_medium=android</a:t>
            </a:r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661760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9260354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Terminología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758868"/>
            <a:ext cx="11121016" cy="2936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Repositorio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Proyecto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Cambio realizado a un proyecto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Copia aislada del proyecto en que una persona puede realizar su respectivo trabajo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7BE0F8-EE9F-4F14-B4F3-1933678C4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402" b="60805" l="30324" r="41216">
                        <a14:foregroundMark x1="30307" y1="48307" x2="30307" y2="48307"/>
                      </a14:backgroundRemoval>
                    </a14:imgEffect>
                  </a14:imgLayer>
                </a14:imgProps>
              </a:ext>
            </a:extLst>
          </a:blip>
          <a:srcRect l="29900" t="43897" r="58749" b="39794"/>
          <a:stretch/>
        </p:blipFill>
        <p:spPr>
          <a:xfrm>
            <a:off x="824550" y="4149940"/>
            <a:ext cx="2899311" cy="2342300"/>
          </a:xfrm>
          <a:prstGeom prst="rect">
            <a:avLst/>
          </a:prstGeom>
        </p:spPr>
      </p:pic>
      <p:pic>
        <p:nvPicPr>
          <p:cNvPr id="5122" name="Picture 2" descr="Resultado de imagen de git branch">
            <a:extLst>
              <a:ext uri="{FF2B5EF4-FFF2-40B4-BE49-F238E27FC236}">
                <a16:creationId xmlns:a16="http://schemas.microsoft.com/office/drawing/2014/main" id="{2781EE47-A994-4A7B-B857-F3827CD5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85" y="4228542"/>
            <a:ext cx="7270665" cy="210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65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0028980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51054" y="1617797"/>
            <a:ext cx="11181920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Distribuido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No hay una conexión central a Internet o un servidor</a:t>
            </a:r>
          </a:p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Ramas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Las diversificaciones del proyecto se pueden unir después</a:t>
            </a:r>
          </a:p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Integridad de datos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Ase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gura que cada persona tenga los mismos datos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2971F7-98B1-4F96-A314-E5FE50EB3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6" t="30296" r="48044" b="26171"/>
          <a:stretch/>
        </p:blipFill>
        <p:spPr>
          <a:xfrm>
            <a:off x="1007165" y="3488594"/>
            <a:ext cx="3721985" cy="2880000"/>
          </a:xfrm>
          <a:prstGeom prst="rect">
            <a:avLst/>
          </a:prstGeom>
        </p:spPr>
      </p:pic>
      <p:pic>
        <p:nvPicPr>
          <p:cNvPr id="2050" name="Picture 2" descr="Resultado de imagen de git rama">
            <a:extLst>
              <a:ext uri="{FF2B5EF4-FFF2-40B4-BE49-F238E27FC236}">
                <a16:creationId xmlns:a16="http://schemas.microsoft.com/office/drawing/2014/main" id="{0B22FA97-1B9D-4E16-B5DC-F4921BFF9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8" r="1740"/>
          <a:stretch/>
        </p:blipFill>
        <p:spPr bwMode="auto">
          <a:xfrm>
            <a:off x="5254388" y="3488593"/>
            <a:ext cx="6097215" cy="28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ECE1A27-5DDB-4187-8A9B-8DE18043B1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323" b="62891" l="30454" r="40996">
                        <a14:foregroundMark x1="30673" y1="50000" x2="30673" y2="50000"/>
                        <a14:foregroundMark x1="30673" y1="40755" x2="30673" y2="40755"/>
                        <a14:foregroundMark x1="40410" y1="47917" x2="40410" y2="47917"/>
                        <a14:foregroundMark x1="40410" y1="50000" x2="40410" y2="50000"/>
                        <a14:foregroundMark x1="40410" y1="52734" x2="40410" y2="52734"/>
                        <a14:foregroundMark x1="40849" y1="54036" x2="40849" y2="54036"/>
                        <a14:foregroundMark x1="40849" y1="54036" x2="40849" y2="54036"/>
                        <a14:foregroundMark x1="40996" y1="45182" x2="40996" y2="45182"/>
                        <a14:foregroundMark x1="40630" y1="43229" x2="40630" y2="43229"/>
                        <a14:foregroundMark x1="35944" y1="62500" x2="35944" y2="62500"/>
                        <a14:foregroundMark x1="35725" y1="62760" x2="35725" y2="62760"/>
                        <a14:backgroundMark x1="40996" y1="45182" x2="40996" y2="45182"/>
                      </a14:backgroundRemoval>
                    </a14:imgEffect>
                  </a14:imgLayer>
                </a14:imgProps>
              </a:ext>
            </a:extLst>
          </a:blip>
          <a:srcRect l="30154" t="39067" r="58868" b="35605"/>
          <a:stretch/>
        </p:blipFill>
        <p:spPr>
          <a:xfrm>
            <a:off x="5549780" y="4928593"/>
            <a:ext cx="955924" cy="12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1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0028980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Clonar un repositorio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697310"/>
            <a:ext cx="7033989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clone (Dirección URL del repositorio):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Clona el repositorio en tu computadora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*NOTA: Primero debes crear una carpeta en tu computadora donde se guardará el repositorio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Resultado de imagen de git clone">
            <a:extLst>
              <a:ext uri="{FF2B5EF4-FFF2-40B4-BE49-F238E27FC236}">
                <a16:creationId xmlns:a16="http://schemas.microsoft.com/office/drawing/2014/main" id="{00B04B50-DA19-42C0-84C8-A9AF3F9D2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071" y="1576049"/>
            <a:ext cx="3639379" cy="303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880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Subir archivos al repositorio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697310"/>
            <a:ext cx="10307275" cy="2018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-A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Sube los cambios realizados a los archivos a una zona de pruebas para que Git empiece a rastrearlos. 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-m “Mensaje*”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Sube el contenido al repositorio local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[Rama]* 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Sube el contenido al repositorio remoto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CE00F03-E498-497D-BDCB-5D2C766363B0}"/>
              </a:ext>
            </a:extLst>
          </p:cNvPr>
          <p:cNvSpPr/>
          <p:nvPr/>
        </p:nvSpPr>
        <p:spPr>
          <a:xfrm>
            <a:off x="824550" y="4144335"/>
            <a:ext cx="10174754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*Nota: 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El mensaje debe explicar a detalle qué cambio se ha realizado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*Nota: Debes elegir una rama del repositorio local en la cual se subirá el nuevo contenido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856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8210FCF-3523-4593-BC97-406D1A0FD5C1}"/>
              </a:ext>
            </a:extLst>
          </p:cNvPr>
          <p:cNvSpPr/>
          <p:nvPr/>
        </p:nvSpPr>
        <p:spPr>
          <a:xfrm>
            <a:off x="437322" y="0"/>
            <a:ext cx="11754678" cy="6858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146" name="Picture 2" descr="Resultado de imagen de git workflow">
            <a:extLst>
              <a:ext uri="{FF2B5EF4-FFF2-40B4-BE49-F238E27FC236}">
                <a16:creationId xmlns:a16="http://schemas.microsoft.com/office/drawing/2014/main" id="{89455BBE-94E7-43E2-9134-6BD1FD5C6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575" y="340630"/>
            <a:ext cx="8696849" cy="617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657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498530"/>
            <a:ext cx="8504979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Cambia de rama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–b: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Crea una nueva rama y cambia a ella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Enlista todas las ramas del repositorio 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–d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Elimina una rama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status: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Identifica en cuál rama estás actualmente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Resultado de imagen de git workflow">
            <a:extLst>
              <a:ext uri="{FF2B5EF4-FFF2-40B4-BE49-F238E27FC236}">
                <a16:creationId xmlns:a16="http://schemas.microsoft.com/office/drawing/2014/main" id="{C3F6B322-F85B-438D-9604-FD770F7C3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17" y="4293563"/>
            <a:ext cx="4477779" cy="21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98" name="Picture 6" descr="Resultado de imagen de ramas giy">
            <a:extLst>
              <a:ext uri="{FF2B5EF4-FFF2-40B4-BE49-F238E27FC236}">
                <a16:creationId xmlns:a16="http://schemas.microsoft.com/office/drawing/2014/main" id="{6C944214-AD64-4547-B3B2-3BD2A2EE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534" y="4293563"/>
            <a:ext cx="4665498" cy="21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98591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9525397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Carga el contenido de una rama del repositorio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Fusiona el contenido de dos ramas</a:t>
            </a:r>
          </a:p>
        </p:txBody>
      </p:sp>
      <p:pic>
        <p:nvPicPr>
          <p:cNvPr id="10242" name="Picture 2" descr="Resultado de imagen de git merge">
            <a:extLst>
              <a:ext uri="{FF2B5EF4-FFF2-40B4-BE49-F238E27FC236}">
                <a16:creationId xmlns:a16="http://schemas.microsoft.com/office/drawing/2014/main" id="{018AC246-1DE5-4303-A66B-1F3AAE229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4" y="2819540"/>
            <a:ext cx="4708088" cy="36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de git merge meme">
            <a:extLst>
              <a:ext uri="{FF2B5EF4-FFF2-40B4-BE49-F238E27FC236}">
                <a16:creationId xmlns:a16="http://schemas.microsoft.com/office/drawing/2014/main" id="{CE283C3F-9983-43E8-8933-B75C3DC6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19540"/>
            <a:ext cx="4306008" cy="36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003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9525397" cy="4299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 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origen]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</a:t>
            </a:r>
          </a:p>
          <a:p>
            <a:pPr>
              <a:lnSpc>
                <a:spcPct val="114000"/>
              </a:lnSpc>
            </a:pPr>
            <a:endParaRPr lang="es-MX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*Rama destino = Rama donde se guardará la fusión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*Rama origen = Rama que se quiere fusionar</a:t>
            </a:r>
          </a:p>
          <a:p>
            <a:pPr>
              <a:lnSpc>
                <a:spcPct val="114000"/>
              </a:lnSpc>
            </a:pP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Nota: Hay que revisar de que el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 genere 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conflictos</a:t>
            </a:r>
          </a:p>
        </p:txBody>
      </p:sp>
    </p:spTree>
    <p:extLst>
      <p:ext uri="{BB962C8B-B14F-4D97-AF65-F5344CB8AC3E}">
        <p14:creationId xmlns:p14="http://schemas.microsoft.com/office/powerpoint/2010/main" val="221561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es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10506058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 una inconsistencia entre los archivos de dos ramas de un repositorio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da cuando dos personas cambiaron la misma porción de un código.</a:t>
            </a:r>
          </a:p>
        </p:txBody>
      </p:sp>
      <p:pic>
        <p:nvPicPr>
          <p:cNvPr id="11268" name="Picture 4" descr="Resultado de imagen de merge conflict">
            <a:extLst>
              <a:ext uri="{FF2B5EF4-FFF2-40B4-BE49-F238E27FC236}">
                <a16:creationId xmlns:a16="http://schemas.microsoft.com/office/drawing/2014/main" id="{14892686-8460-458E-9F42-0CDB09254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0" t="69334" r="45032" b="7771"/>
          <a:stretch/>
        </p:blipFill>
        <p:spPr bwMode="auto">
          <a:xfrm>
            <a:off x="928468" y="2906246"/>
            <a:ext cx="10156873" cy="325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630089B-2BA0-4872-81F7-F113851422B1}"/>
              </a:ext>
            </a:extLst>
          </p:cNvPr>
          <p:cNvSpPr/>
          <p:nvPr/>
        </p:nvSpPr>
        <p:spPr>
          <a:xfrm>
            <a:off x="8609428" y="3665757"/>
            <a:ext cx="2039815" cy="57677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3CF3296-11DE-4369-A8DA-ED329D608DD1}"/>
              </a:ext>
            </a:extLst>
          </p:cNvPr>
          <p:cNvSpPr/>
          <p:nvPr/>
        </p:nvSpPr>
        <p:spPr>
          <a:xfrm>
            <a:off x="8609428" y="4682089"/>
            <a:ext cx="1659988" cy="57677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1438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hacer ante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10506058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Dos ramas no se fusionarán correctamente hasta que los conflictos se hayan arreglado. Esto se hace decidiendo cuá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 de los cambios se queda.</a:t>
            </a:r>
          </a:p>
        </p:txBody>
      </p:sp>
      <p:pic>
        <p:nvPicPr>
          <p:cNvPr id="13314" name="Picture 2" descr="Resultado de imagen de merge conflict">
            <a:extLst>
              <a:ext uri="{FF2B5EF4-FFF2-40B4-BE49-F238E27FC236}">
                <a16:creationId xmlns:a16="http://schemas.microsoft.com/office/drawing/2014/main" id="{C7F2D645-7FC0-4AFC-9671-80F11B1C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4" y="2786064"/>
            <a:ext cx="9658143" cy="362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432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4BF1AA-85F6-4954-9A09-836DA863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Evaluación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D5715312-A7D4-4618-B689-81C948230D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9613856"/>
              </p:ext>
            </p:extLst>
          </p:nvPr>
        </p:nvGraphicFramePr>
        <p:xfrm>
          <a:off x="718276" y="1871644"/>
          <a:ext cx="6739537" cy="386463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013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798">
                  <a:extLst>
                    <a:ext uri="{9D8B030D-6E8A-4147-A177-3AD203B41FA5}">
                      <a16:colId xmlns:a16="http://schemas.microsoft.com/office/drawing/2014/main" val="717997431"/>
                    </a:ext>
                  </a:extLst>
                </a:gridCol>
                <a:gridCol w="1048624">
                  <a:extLst>
                    <a:ext uri="{9D8B030D-6E8A-4147-A177-3AD203B41FA5}">
                      <a16:colId xmlns:a16="http://schemas.microsoft.com/office/drawing/2014/main" val="1800322361"/>
                    </a:ext>
                  </a:extLst>
                </a:gridCol>
              </a:tblGrid>
              <a:tr h="301634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Modalidad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345">
                <a:tc>
                  <a:txBody>
                    <a:bodyPr/>
                    <a:lstStyle/>
                    <a:p>
                      <a:pPr algn="l"/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 Actividad-01- Manejo de consola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– Actividad-02 - 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Github</a:t>
                      </a: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Google 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Colaboratory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52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– Actividad-03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Lectura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datos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pandas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– Actividad-04 - Estadísticas de datos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– Actividad-05 - Visualización de datos.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1113485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– Actividad-06 - Regresión Lineal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0-100 Puntos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3010220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7 - Actividad-07-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0-100 Puntos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3141640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8- Video – Reto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947301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051894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12F3047-AF99-4130-9DA5-922E285811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237022"/>
              </p:ext>
            </p:extLst>
          </p:nvPr>
        </p:nvGraphicFramePr>
        <p:xfrm>
          <a:off x="8265160" y="1812921"/>
          <a:ext cx="3088640" cy="7965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8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63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Reto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2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Presentación y Video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C143C56-7D23-439D-968A-16879E20F72F}"/>
              </a:ext>
            </a:extLst>
          </p:cNvPr>
          <p:cNvSpPr txBox="1"/>
          <p:nvPr/>
        </p:nvSpPr>
        <p:spPr>
          <a:xfrm>
            <a:off x="8265160" y="4553339"/>
            <a:ext cx="296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10 </a:t>
            </a:r>
            <a:r>
              <a:rPr lang="es-MX" dirty="0" err="1"/>
              <a:t>pts</a:t>
            </a:r>
            <a:r>
              <a:rPr lang="es-MX" dirty="0"/>
              <a:t> la auto y </a:t>
            </a:r>
            <a:r>
              <a:rPr lang="es-MX" dirty="0" err="1"/>
              <a:t>co-evaluación</a:t>
            </a:r>
            <a:endParaRPr lang="es-MX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C0D3C34-2C62-4671-B752-6401D8AC835B}"/>
              </a:ext>
            </a:extLst>
          </p:cNvPr>
          <p:cNvCxnSpPr>
            <a:stCxn id="2" idx="1"/>
          </p:cNvCxnSpPr>
          <p:nvPr/>
        </p:nvCxnSpPr>
        <p:spPr>
          <a:xfrm flipH="1">
            <a:off x="7203233" y="4738005"/>
            <a:ext cx="1061927" cy="11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161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hacer ante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10150"/>
            <a:ext cx="7564075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varios entornos de desarrollo integrado (IDE) y editores de texto que marcan las partes de código que están en conflicto. 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Estos son algunos de ellos:</a:t>
            </a:r>
          </a:p>
        </p:txBody>
      </p:sp>
      <p:pic>
        <p:nvPicPr>
          <p:cNvPr id="15362" name="Picture 2" descr="Resultado de imagen de vs code">
            <a:extLst>
              <a:ext uri="{FF2B5EF4-FFF2-40B4-BE49-F238E27FC236}">
                <a16:creationId xmlns:a16="http://schemas.microsoft.com/office/drawing/2014/main" id="{DB7C11EA-672E-4C07-80EE-FDADA6D08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18" y="3322983"/>
            <a:ext cx="240527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1EEB3AB-12F5-4234-881E-E1CD98F6C1C4}"/>
              </a:ext>
            </a:extLst>
          </p:cNvPr>
          <p:cNvSpPr/>
          <p:nvPr/>
        </p:nvSpPr>
        <p:spPr>
          <a:xfrm>
            <a:off x="1376372" y="5842538"/>
            <a:ext cx="1540962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VS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368" name="Picture 8" descr="Resultado de imagen de intellij idea logo">
            <a:extLst>
              <a:ext uri="{FF2B5EF4-FFF2-40B4-BE49-F238E27FC236}">
                <a16:creationId xmlns:a16="http://schemas.microsoft.com/office/drawing/2014/main" id="{065854FD-A9BE-4100-90E5-20D2B389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81" y="3322984"/>
            <a:ext cx="240527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51E2D5C-72BD-4F43-8035-C8164A0F84F5}"/>
              </a:ext>
            </a:extLst>
          </p:cNvPr>
          <p:cNvSpPr/>
          <p:nvPr/>
        </p:nvSpPr>
        <p:spPr>
          <a:xfrm>
            <a:off x="4262511" y="5844980"/>
            <a:ext cx="2124221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Intellij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IDEA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847EC9-DA2F-4614-B3C2-562EF8077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809" y="3322983"/>
            <a:ext cx="2406232" cy="240527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8C934129-24E6-44B4-813A-350ED9BFCC2F}"/>
              </a:ext>
            </a:extLst>
          </p:cNvPr>
          <p:cNvSpPr/>
          <p:nvPr/>
        </p:nvSpPr>
        <p:spPr>
          <a:xfrm>
            <a:off x="7441809" y="5842538"/>
            <a:ext cx="2406231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Sublime Text 3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126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F48556-4A64-45BE-8AE6-7956D88650FB}"/>
              </a:ext>
            </a:extLst>
          </p:cNvPr>
          <p:cNvSpPr/>
          <p:nvPr/>
        </p:nvSpPr>
        <p:spPr>
          <a:xfrm>
            <a:off x="7627916" y="3815219"/>
            <a:ext cx="3888224" cy="20752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evitar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538286"/>
            <a:ext cx="6662928" cy="4474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mejor forma de evitar conflictos al fusionar ramas es mediante la 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integración continua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avances. Esto significa subir de forma constante tus avances al repositorio para que las diferencias de código entre tu rama y las de los demás no sea tan grande. Esto requiere que haya una comunicación constante en tu equipo para informar los cambios que se hacen al código.</a:t>
            </a:r>
          </a:p>
        </p:txBody>
      </p:sp>
      <p:pic>
        <p:nvPicPr>
          <p:cNvPr id="14338" name="Picture 2" descr="Resultado de imagen de comunicacion">
            <a:extLst>
              <a:ext uri="{FF2B5EF4-FFF2-40B4-BE49-F238E27FC236}">
                <a16:creationId xmlns:a16="http://schemas.microsoft.com/office/drawing/2014/main" id="{B5B74BA6-146E-4449-A72B-8B2E7E3CD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914" y="1739980"/>
            <a:ext cx="3888224" cy="207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esultado de imagen de merge branch">
            <a:extLst>
              <a:ext uri="{FF2B5EF4-FFF2-40B4-BE49-F238E27FC236}">
                <a16:creationId xmlns:a16="http://schemas.microsoft.com/office/drawing/2014/main" id="{ED716882-8078-4455-B871-CA9F4740D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259" y="3894775"/>
            <a:ext cx="3739535" cy="191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686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evitar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49" y="1538286"/>
            <a:ext cx="10214511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 no subes tus avances de forma constante, entonces habrá más conflictos al hacer el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lo cual tomará más tiempo arreglarlos.</a:t>
            </a:r>
          </a:p>
        </p:txBody>
      </p:sp>
      <p:pic>
        <p:nvPicPr>
          <p:cNvPr id="16386" name="Picture 2" descr="Resultado de imagen de bob esponja cerebro en llamas">
            <a:extLst>
              <a:ext uri="{FF2B5EF4-FFF2-40B4-BE49-F238E27FC236}">
                <a16:creationId xmlns:a16="http://schemas.microsoft.com/office/drawing/2014/main" id="{6D006F52-95D8-4285-A377-F4FC2A40D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29" y="2814430"/>
            <a:ext cx="4750905" cy="356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n de merge conflict meme">
            <a:extLst>
              <a:ext uri="{FF2B5EF4-FFF2-40B4-BE49-F238E27FC236}">
                <a16:creationId xmlns:a16="http://schemas.microsoft.com/office/drawing/2014/main" id="{5E3389EF-E29C-4786-A0FC-5A7AE3447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52" y="2814430"/>
            <a:ext cx="4750904" cy="356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339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Repositorios en la nube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49" y="1538286"/>
            <a:ext cx="10916877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varias empresas que ofrecen repositorios en la nube como remotos. Algunas de las más importantes son: </a:t>
            </a:r>
          </a:p>
        </p:txBody>
      </p:sp>
      <p:pic>
        <p:nvPicPr>
          <p:cNvPr id="17410" name="Picture 2" descr="Resultado de imagen de github">
            <a:extLst>
              <a:ext uri="{FF2B5EF4-FFF2-40B4-BE49-F238E27FC236}">
                <a16:creationId xmlns:a16="http://schemas.microsoft.com/office/drawing/2014/main" id="{BC3FCF30-AAE0-4137-A421-0415CE939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3" t="14501" r="29334" b="14447"/>
          <a:stretch/>
        </p:blipFill>
        <p:spPr bwMode="auto">
          <a:xfrm>
            <a:off x="943821" y="2898746"/>
            <a:ext cx="2902226" cy="276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4C04289-1AD7-4A1A-B3E9-B6614CCCC26B}"/>
              </a:ext>
            </a:extLst>
          </p:cNvPr>
          <p:cNvSpPr/>
          <p:nvPr/>
        </p:nvSpPr>
        <p:spPr>
          <a:xfrm>
            <a:off x="1624453" y="5838679"/>
            <a:ext cx="1540962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4" name="Picture 6" descr="Resultado de imagen de bitbucket logo">
            <a:extLst>
              <a:ext uri="{FF2B5EF4-FFF2-40B4-BE49-F238E27FC236}">
                <a16:creationId xmlns:a16="http://schemas.microsoft.com/office/drawing/2014/main" id="{5B438289-72C4-4690-91DD-4F1B4DDB7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441" y="2898745"/>
            <a:ext cx="3077448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E6DF1A7-4BF5-44C0-BB92-58A7EDFB2402}"/>
              </a:ext>
            </a:extLst>
          </p:cNvPr>
          <p:cNvSpPr/>
          <p:nvPr/>
        </p:nvSpPr>
        <p:spPr>
          <a:xfrm>
            <a:off x="5010372" y="5838679"/>
            <a:ext cx="1675585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Bitbucket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6" name="Picture 8" descr="Resultado de imagen de gitlab">
            <a:extLst>
              <a:ext uri="{FF2B5EF4-FFF2-40B4-BE49-F238E27FC236}">
                <a16:creationId xmlns:a16="http://schemas.microsoft.com/office/drawing/2014/main" id="{3FD6935D-CACD-4E1E-8BD5-DB08ABC4B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283" y="2898745"/>
            <a:ext cx="2996665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61D8AD2-660B-42E9-96B8-6A38FC078736}"/>
              </a:ext>
            </a:extLst>
          </p:cNvPr>
          <p:cNvSpPr/>
          <p:nvPr/>
        </p:nvSpPr>
        <p:spPr>
          <a:xfrm>
            <a:off x="8510822" y="5838679"/>
            <a:ext cx="1675585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Gitlab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004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6971" y="1868556"/>
            <a:ext cx="7696598" cy="2691847"/>
          </a:xfrm>
        </p:spPr>
        <p:txBody>
          <a:bodyPr>
            <a:normAutofit fontScale="90000"/>
          </a:bodyPr>
          <a:lstStyle/>
          <a:p>
            <a:r>
              <a:rPr lang="es-MX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¡Empecemos a trabajar en Git!</a:t>
            </a:r>
          </a:p>
        </p:txBody>
      </p:sp>
    </p:spTree>
    <p:extLst>
      <p:ext uri="{BB962C8B-B14F-4D97-AF65-F5344CB8AC3E}">
        <p14:creationId xmlns:p14="http://schemas.microsoft.com/office/powerpoint/2010/main" val="14779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91EC570-06B2-441A-BA2E-2F3CD7D039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038483"/>
            <a:ext cx="1022985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MX" altLang="es-MX" sz="1600" dirty="0"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F6151E5-AD71-4BAD-99EB-A42FFE3B0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403143"/>
              </p:ext>
            </p:extLst>
          </p:nvPr>
        </p:nvGraphicFramePr>
        <p:xfrm>
          <a:off x="838200" y="51443"/>
          <a:ext cx="10515599" cy="597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2150">
                  <a:extLst>
                    <a:ext uri="{9D8B030D-6E8A-4147-A177-3AD203B41FA5}">
                      <a16:colId xmlns:a16="http://schemas.microsoft.com/office/drawing/2014/main" val="2698772119"/>
                    </a:ext>
                  </a:extLst>
                </a:gridCol>
                <a:gridCol w="4743449">
                  <a:extLst>
                    <a:ext uri="{9D8B030D-6E8A-4147-A177-3AD203B41FA5}">
                      <a16:colId xmlns:a16="http://schemas.microsoft.com/office/drawing/2014/main" val="2592456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910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Clonar el repositorio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altLang="es-MX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/>
                        </a:rPr>
                        <a:t>git</a:t>
                      </a:r>
                      <a:r>
                        <a:rPr kumimoji="0" lang="es-MX" altLang="es-MX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/>
                        </a:rPr>
                        <a:t> clone https://github.com/luzeunice/prueba.git</a:t>
                      </a:r>
                      <a:endParaRPr lang="es-MX" altLang="es-MX" sz="1400" dirty="0">
                        <a:latin typeface="Arial" panose="020B0604020202020204" pitchFamily="34" charset="0"/>
                      </a:endParaRPr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8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Cambio repositorio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 prueba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81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Enlistar las ramas</a:t>
                      </a:r>
                    </a:p>
                    <a:p>
                      <a:r>
                        <a:rPr lang="es-MX" dirty="0"/>
                        <a:t>* ( rama actual 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branch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626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Crear una rama nueva y cambiar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checkout</a:t>
                      </a:r>
                      <a:r>
                        <a:rPr lang="es-MX" dirty="0"/>
                        <a:t> -b  ‘destino’ ‘origen'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73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Cambia de 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checkout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‘destino’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71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Revisar en qué rama estamos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status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932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Sube los cambios realizados a los archivos a una zona de pruebas para que Git empiece a rastrearlos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add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–A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70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Sube el contenido al repositorio local</a:t>
                      </a:r>
                    </a:p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commit</a:t>
                      </a:r>
                      <a:r>
                        <a:rPr lang="es-MX" dirty="0"/>
                        <a:t> -m "Mensaje </a:t>
                      </a:r>
                      <a:r>
                        <a:rPr lang="es-MX" dirty="0" err="1"/>
                        <a:t>dev</a:t>
                      </a:r>
                      <a:r>
                        <a:rPr lang="es-MX" dirty="0"/>
                        <a:t>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91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Sube el contenido al repositorio remoto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push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origin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52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Merge</a:t>
                      </a:r>
                      <a:r>
                        <a:rPr lang="es-MX" dirty="0"/>
                        <a:t> en el </a:t>
                      </a:r>
                      <a:r>
                        <a:rPr lang="es-MX" dirty="0" err="1"/>
                        <a:t>main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Pre-requisitos</a:t>
                      </a:r>
                      <a:r>
                        <a:rPr lang="es-MX" dirty="0"/>
                        <a:t>: </a:t>
                      </a:r>
                    </a:p>
                    <a:p>
                      <a:r>
                        <a:rPr lang="es-MX" dirty="0"/>
                        <a:t>- Estar en la rama a la que se quiere </a:t>
                      </a:r>
                      <a:r>
                        <a:rPr lang="es-MX" dirty="0" err="1"/>
                        <a:t>inregsar</a:t>
                      </a:r>
                      <a:endParaRPr lang="es-MX" dirty="0"/>
                    </a:p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merge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dev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193269"/>
                  </a:ext>
                </a:extLst>
              </a:tr>
            </a:tbl>
          </a:graphicData>
        </a:graphic>
      </p:graphicFrame>
      <p:pic>
        <p:nvPicPr>
          <p:cNvPr id="6" name="Picture 2" descr="Resultado de imagen de github">
            <a:extLst>
              <a:ext uri="{FF2B5EF4-FFF2-40B4-BE49-F238E27FC236}">
                <a16:creationId xmlns:a16="http://schemas.microsoft.com/office/drawing/2014/main" id="{F912FE83-A3B9-4EE7-9D35-DF6102B18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3" t="14501" r="29334" b="14447"/>
          <a:stretch/>
        </p:blipFill>
        <p:spPr bwMode="auto">
          <a:xfrm flipH="1">
            <a:off x="-96330" y="-102664"/>
            <a:ext cx="791655" cy="75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4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90C0-548D-4968-8014-36514F62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Google </a:t>
            </a:r>
            <a:r>
              <a:rPr lang="es-MX" dirty="0" err="1"/>
              <a:t>Colaboratory</a:t>
            </a:r>
            <a:endParaRPr lang="es-MX" dirty="0"/>
          </a:p>
        </p:txBody>
      </p:sp>
      <p:pic>
        <p:nvPicPr>
          <p:cNvPr id="3074" name="Picture 2" descr="Show notebooks in Drive">
            <a:extLst>
              <a:ext uri="{FF2B5EF4-FFF2-40B4-BE49-F238E27FC236}">
                <a16:creationId xmlns:a16="http://schemas.microsoft.com/office/drawing/2014/main" id="{ED468A05-D2BB-4E89-B8FD-3A753B13A5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844" y="2106637"/>
            <a:ext cx="3302752" cy="330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985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B6FA-B40D-45F9-B614-15E577F2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Colaboratory</a:t>
            </a:r>
            <a:r>
              <a:rPr lang="en-US" dirty="0"/>
              <a:t> :: Chrome 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A795B-853C-472C-A09C-E5F64E340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91000" cy="572342"/>
          </a:xfrm>
        </p:spPr>
        <p:txBody>
          <a:bodyPr/>
          <a:lstStyle/>
          <a:p>
            <a:r>
              <a:rPr lang="en-US" dirty="0"/>
              <a:t>Crear un </a:t>
            </a:r>
            <a:r>
              <a:rPr lang="en-US" dirty="0" err="1"/>
              <a:t>perfil</a:t>
            </a:r>
            <a:r>
              <a:rPr lang="en-US" dirty="0"/>
              <a:t> de </a:t>
            </a:r>
            <a:r>
              <a:rPr lang="en-US" dirty="0" err="1"/>
              <a:t>alumno</a:t>
            </a:r>
            <a:r>
              <a:rPr lang="en-US" dirty="0"/>
              <a:t> </a:t>
            </a:r>
            <a:endParaRPr lang="es-MX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A4A6B-64DD-4CA5-80A9-5C51B370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1309"/>
            <a:ext cx="3924689" cy="3086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101BDD-A970-41C9-95B6-16C7F6E91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355" y="2498173"/>
            <a:ext cx="4429125" cy="29813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6FC73D-1EC4-4DEE-A08E-344150032A2F}"/>
              </a:ext>
            </a:extLst>
          </p:cNvPr>
          <p:cNvSpPr txBox="1">
            <a:spLocks/>
          </p:cNvSpPr>
          <p:nvPr/>
        </p:nvSpPr>
        <p:spPr>
          <a:xfrm>
            <a:off x="6344817" y="1825625"/>
            <a:ext cx="4771053" cy="5723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google drive con la </a:t>
            </a:r>
            <a:r>
              <a:rPr lang="en-US" dirty="0" err="1"/>
              <a:t>cuenta</a:t>
            </a:r>
            <a:r>
              <a:rPr lang="en-US" dirty="0"/>
              <a:t> del Tec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19405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1C84F-3E18-4A65-B304-1767155E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Colaboratory</a:t>
            </a:r>
            <a:endParaRPr lang="es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83F0BC-ADD9-4320-8B99-D3BB904F3D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4491" t="50201"/>
          <a:stretch/>
        </p:blipFill>
        <p:spPr>
          <a:xfrm>
            <a:off x="2954193" y="3733800"/>
            <a:ext cx="2783513" cy="216693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0526C7B-26A4-4417-B735-70E780C20A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50380" b="34914"/>
          <a:stretch/>
        </p:blipFill>
        <p:spPr>
          <a:xfrm>
            <a:off x="416887" y="1549400"/>
            <a:ext cx="2488238" cy="283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1871D6-4E15-4EBD-A607-987515324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019" y="1549400"/>
            <a:ext cx="5800668" cy="4584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A6D633-7305-42CB-9A93-8771AD46234C}"/>
              </a:ext>
            </a:extLst>
          </p:cNvPr>
          <p:cNvSpPr/>
          <p:nvPr/>
        </p:nvSpPr>
        <p:spPr>
          <a:xfrm>
            <a:off x="0" y="76735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DE11E1-A63F-451C-98C9-48F480A19481}"/>
              </a:ext>
            </a:extLst>
          </p:cNvPr>
          <p:cNvSpPr/>
          <p:nvPr/>
        </p:nvSpPr>
        <p:spPr>
          <a:xfrm>
            <a:off x="6159018" y="6260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6B325-80D6-4F6F-9A0B-3C06F3899BA3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79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FA0E-A563-4A3E-B697-AF94F4A32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Abrir</a:t>
            </a:r>
            <a:r>
              <a:rPr lang="en-US" dirty="0"/>
              <a:t> mi primer </a:t>
            </a:r>
            <a:r>
              <a:rPr lang="en-US" dirty="0" err="1"/>
              <a:t>libro</a:t>
            </a:r>
            <a:r>
              <a:rPr lang="en-US" dirty="0"/>
              <a:t> de </a:t>
            </a:r>
            <a:r>
              <a:rPr lang="en-US" dirty="0" err="1"/>
              <a:t>trabajo</a:t>
            </a:r>
            <a:endParaRPr lang="es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14842F-8505-45C9-8039-BE548C278C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50360"/>
            <a:ext cx="5181600" cy="410186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05CFEA-E2FB-484C-B425-792D32F00B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95782"/>
            <a:ext cx="5181600" cy="4011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A28F8-0260-49E1-8D1A-39DF8FBD78D9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470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17DD5-6BBF-409D-B218-2CCBB2AD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Máquina </a:t>
            </a:r>
            <a:br>
              <a:rPr lang="es-MX" dirty="0"/>
            </a:br>
            <a:r>
              <a:rPr lang="es-MX" dirty="0"/>
              <a:t>Virtual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480501-BCEE-447C-AAA0-EFCE6D4E9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Trabajar con Ubuntu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839DC9C-E1B3-489F-A992-0287F513E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30780" y="1263380"/>
            <a:ext cx="4000500" cy="400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1EB7D-55DF-4EC2-BE79-1524F1191ACB}"/>
              </a:ext>
            </a:extLst>
          </p:cNvPr>
          <p:cNvSpPr txBox="1"/>
          <p:nvPr/>
        </p:nvSpPr>
        <p:spPr>
          <a:xfrm>
            <a:off x="7130780" y="5263880"/>
            <a:ext cx="4000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>
                <a:hlinkClick r:id="rId3" tooltip="https://blog.toright.com/posts/4411/%E5%B0%8F%E7%8C%B4%E5%AD%90%E4%B9%9F%E6%9C%83%E7%9A%84-ubuntu-desktop-14-04-%E5%AE%89%E8%A3%9D%E6%95%99%E5%AD%B8.html"/>
              </a:rPr>
              <a:t>This Photo</a:t>
            </a:r>
            <a:r>
              <a:rPr lang="es-MX" sz="900"/>
              <a:t> by Unknown Author is licensed under </a:t>
            </a:r>
            <a:r>
              <a:rPr lang="es-MX" sz="900">
                <a:hlinkClick r:id="rId4" tooltip="https://creativecommons.org/licenses/by-nd/3.0/"/>
              </a:rPr>
              <a:t>CC BY-ND</a:t>
            </a:r>
            <a:endParaRPr lang="es-MX" sz="900"/>
          </a:p>
        </p:txBody>
      </p:sp>
    </p:spTree>
    <p:extLst>
      <p:ext uri="{BB962C8B-B14F-4D97-AF65-F5344CB8AC3E}">
        <p14:creationId xmlns:p14="http://schemas.microsoft.com/office/powerpoint/2010/main" val="875989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4F38-5FA3-4BEE-BDE5-ED0F9AC3F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Carga de </a:t>
            </a:r>
            <a:r>
              <a:rPr lang="en-US" dirty="0" err="1"/>
              <a:t>archivos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FCE8D-646D-4A6A-9EDE-1B128ACEB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50336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b="1" dirty="0">
                <a:solidFill>
                  <a:schemeClr val="accent1"/>
                </a:solidFill>
              </a:rPr>
              <a:t>Archivos locales</a:t>
            </a:r>
          </a:p>
          <a:p>
            <a:r>
              <a:rPr lang="es-MX" b="1" dirty="0"/>
              <a:t>Librería utilizada: </a:t>
            </a:r>
          </a:p>
          <a:p>
            <a:pPr lvl="1"/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>
                <a:solidFill>
                  <a:schemeClr val="accent1"/>
                </a:solidFill>
              </a:rPr>
              <a:t>google.colab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 err="1"/>
              <a:t>import</a:t>
            </a:r>
            <a:r>
              <a:rPr lang="es-MX" dirty="0"/>
              <a:t> </a:t>
            </a:r>
            <a:r>
              <a:rPr lang="es-MX" dirty="0">
                <a:solidFill>
                  <a:schemeClr val="accent1"/>
                </a:solidFill>
              </a:rPr>
              <a:t>files </a:t>
            </a:r>
          </a:p>
          <a:p>
            <a:r>
              <a:rPr lang="es-MX" b="1" dirty="0"/>
              <a:t>Instrucción para cargar archivos: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files.upload</a:t>
            </a:r>
            <a:r>
              <a:rPr lang="es-MX" dirty="0"/>
              <a:t>: cargar archivos y mostrar el diccionario de archivos cargados</a:t>
            </a:r>
          </a:p>
          <a:p>
            <a:r>
              <a:rPr lang="es-MX" b="1" dirty="0"/>
              <a:t>Instrucción para descargar archivos a tu computadora: 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files.download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/>
              <a:t>descargar los archivos desde el navegador a tu computadora local.</a:t>
            </a:r>
          </a:p>
          <a:p>
            <a:r>
              <a:rPr lang="es-MX" dirty="0" err="1">
                <a:solidFill>
                  <a:schemeClr val="accent1"/>
                </a:solidFill>
              </a:rPr>
              <a:t>ls</a:t>
            </a:r>
            <a:r>
              <a:rPr lang="es-MX" dirty="0" err="1"/>
              <a:t>:visualizar</a:t>
            </a:r>
            <a:r>
              <a:rPr lang="es-MX" dirty="0"/>
              <a:t> los archivos que cargamos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FD3E6D-78C9-4BF8-BED7-A804FCC0F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0"/>
          <a:stretch/>
        </p:blipFill>
        <p:spPr>
          <a:xfrm>
            <a:off x="8663545" y="2127607"/>
            <a:ext cx="3248025" cy="267898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DD90A31-1066-411E-B34A-F8AAC21AB686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17" name="Graphic 16" descr="Laptop">
              <a:extLst>
                <a:ext uri="{FF2B5EF4-FFF2-40B4-BE49-F238E27FC236}">
                  <a16:creationId xmlns:a16="http://schemas.microsoft.com/office/drawing/2014/main" id="{A4CA70CC-133C-4516-A964-20D362838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18" name="Graphic 17" descr="Paper">
              <a:extLst>
                <a:ext uri="{FF2B5EF4-FFF2-40B4-BE49-F238E27FC236}">
                  <a16:creationId xmlns:a16="http://schemas.microsoft.com/office/drawing/2014/main" id="{E1D97A50-8C58-45B7-8BB3-915871F18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19" name="Picture 2" descr="ssl.gstatic.com/images/branding/product/2x/hh_d...">
              <a:extLst>
                <a:ext uri="{FF2B5EF4-FFF2-40B4-BE49-F238E27FC236}">
                  <a16:creationId xmlns:a16="http://schemas.microsoft.com/office/drawing/2014/main" id="{26974435-A569-4395-BB07-95746FBEC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Graphic 19" descr="Arrow Slight curve">
              <a:extLst>
                <a:ext uri="{FF2B5EF4-FFF2-40B4-BE49-F238E27FC236}">
                  <a16:creationId xmlns:a16="http://schemas.microsoft.com/office/drawing/2014/main" id="{F9F07354-D598-495A-8CDD-31434EBCC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7107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B7CD-C01A-4C7F-B17F-187EDB5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28" y="287223"/>
            <a:ext cx="9313506" cy="1325563"/>
          </a:xfrm>
        </p:spPr>
        <p:txBody>
          <a:bodyPr/>
          <a:lstStyle/>
          <a:p>
            <a:r>
              <a:rPr lang="es-MX" dirty="0"/>
              <a:t>Acceder a Google Drive (montarlo)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C3796-7353-4BF6-A376-7AD6A54C65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68156" cy="4351338"/>
          </a:xfrm>
        </p:spPr>
        <p:txBody>
          <a:bodyPr/>
          <a:lstStyle/>
          <a:p>
            <a:r>
              <a:rPr lang="en-US" b="1" dirty="0" err="1"/>
              <a:t>Librería</a:t>
            </a:r>
            <a:r>
              <a:rPr lang="en-US" b="1" dirty="0"/>
              <a:t> </a:t>
            </a:r>
            <a:r>
              <a:rPr lang="en-US" b="1" dirty="0" err="1"/>
              <a:t>utilizada</a:t>
            </a:r>
            <a:endParaRPr lang="en-US" b="1" dirty="0"/>
          </a:p>
          <a:p>
            <a:pPr marL="457200" lvl="1" indent="0">
              <a:buNone/>
            </a:pPr>
            <a:r>
              <a:rPr lang="en-US" dirty="0"/>
              <a:t>from </a:t>
            </a:r>
            <a:r>
              <a:rPr lang="en-US" dirty="0" err="1">
                <a:solidFill>
                  <a:schemeClr val="accent1"/>
                </a:solidFill>
              </a:rPr>
              <a:t>google.colab</a:t>
            </a:r>
            <a:r>
              <a:rPr lang="en-US" dirty="0">
                <a:solidFill>
                  <a:schemeClr val="accent1"/>
                </a:solidFill>
              </a:rPr>
              <a:t> </a:t>
            </a:r>
            <a:r>
              <a:rPr lang="en-US" dirty="0"/>
              <a:t>import </a:t>
            </a:r>
            <a:r>
              <a:rPr lang="en-US" dirty="0">
                <a:solidFill>
                  <a:schemeClr val="accent1"/>
                </a:solidFill>
              </a:rPr>
              <a:t>drive</a:t>
            </a:r>
          </a:p>
          <a:p>
            <a:r>
              <a:rPr lang="en-US" b="1" dirty="0" err="1"/>
              <a:t>Montar</a:t>
            </a:r>
            <a:r>
              <a:rPr lang="en-US" b="1" dirty="0"/>
              <a:t> el drive 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1"/>
                </a:solidFill>
              </a:rPr>
              <a:t>drive.mount</a:t>
            </a:r>
            <a:r>
              <a:rPr lang="en-US" dirty="0"/>
              <a:t>('/content/drive’)</a:t>
            </a:r>
          </a:p>
          <a:p>
            <a:r>
              <a:rPr lang="es-MX" b="1" dirty="0"/>
              <a:t>Crear el archivo </a:t>
            </a:r>
          </a:p>
          <a:p>
            <a:pPr marL="457200" lvl="1" indent="0">
              <a:buNone/>
            </a:pPr>
            <a:r>
              <a:rPr lang="es-MX" dirty="0">
                <a:solidFill>
                  <a:schemeClr val="accent1"/>
                </a:solidFill>
              </a:rPr>
              <a:t>open</a:t>
            </a:r>
            <a:r>
              <a:rPr lang="es-MX" dirty="0"/>
              <a:t>(</a:t>
            </a:r>
            <a:r>
              <a:rPr lang="es-MX" dirty="0" err="1"/>
              <a:t>archivo,w</a:t>
            </a:r>
            <a:r>
              <a:rPr lang="es-MX" dirty="0"/>
              <a:t>)</a:t>
            </a:r>
          </a:p>
          <a:p>
            <a:r>
              <a:rPr lang="es-MX" b="1" dirty="0"/>
              <a:t> Visualizar el contenido del archivo</a:t>
            </a:r>
          </a:p>
          <a:p>
            <a:pPr marL="457200" lvl="1" indent="0">
              <a:buNone/>
            </a:pPr>
            <a:r>
              <a:rPr lang="es-MX" dirty="0">
                <a:solidFill>
                  <a:schemeClr val="accent1"/>
                </a:solidFill>
              </a:rPr>
              <a:t>!</a:t>
            </a:r>
            <a:r>
              <a:rPr lang="es-MX" dirty="0" err="1">
                <a:solidFill>
                  <a:schemeClr val="accent1"/>
                </a:solidFill>
              </a:rPr>
              <a:t>cat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/>
              <a:t>archivo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0AE9F2F-358B-40D0-BD9D-A3ABB0A13D37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5" name="Graphic 4" descr="Laptop">
              <a:extLst>
                <a:ext uri="{FF2B5EF4-FFF2-40B4-BE49-F238E27FC236}">
                  <a16:creationId xmlns:a16="http://schemas.microsoft.com/office/drawing/2014/main" id="{0D73F938-2E6B-4FDE-AB30-F718EC912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6" name="Graphic 5" descr="Paper">
              <a:extLst>
                <a:ext uri="{FF2B5EF4-FFF2-40B4-BE49-F238E27FC236}">
                  <a16:creationId xmlns:a16="http://schemas.microsoft.com/office/drawing/2014/main" id="{75314529-C2EA-4F86-92D9-BFC66CD56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7" name="Picture 2" descr="ssl.gstatic.com/images/branding/product/2x/hh_d...">
              <a:extLst>
                <a:ext uri="{FF2B5EF4-FFF2-40B4-BE49-F238E27FC236}">
                  <a16:creationId xmlns:a16="http://schemas.microsoft.com/office/drawing/2014/main" id="{A762273D-59F9-4DD4-B4A1-F23B7620AA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phic 7" descr="Arrow Slight curve">
              <a:extLst>
                <a:ext uri="{FF2B5EF4-FFF2-40B4-BE49-F238E27FC236}">
                  <a16:creationId xmlns:a16="http://schemas.microsoft.com/office/drawing/2014/main" id="{1BA320BD-43A6-42BB-BDE5-33BDFCE8D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4810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4872-274E-4EF3-B096-30B15FCBE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Acceder a Google Drive (</a:t>
            </a:r>
            <a:r>
              <a:rPr lang="es-MX" dirty="0" err="1"/>
              <a:t>pyDrive</a:t>
            </a:r>
            <a:r>
              <a:rPr lang="es-MX" dirty="0"/>
              <a:t> 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2812-484B-4E50-912D-9EEE1C236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673206" cy="4351338"/>
          </a:xfrm>
        </p:spPr>
        <p:txBody>
          <a:bodyPr>
            <a:normAutofit fontScale="92500" lnSpcReduction="10000"/>
          </a:bodyPr>
          <a:lstStyle/>
          <a:p>
            <a:r>
              <a:rPr lang="es-MX" dirty="0" err="1"/>
              <a:t>Librerias</a:t>
            </a:r>
            <a:r>
              <a:rPr lang="es-MX" dirty="0"/>
              <a:t> utilizadas</a:t>
            </a:r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pydrive.auth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GoogleAuth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pydrive.drive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GoogleDrive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google.colab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auth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oauth2client.client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GoogleCredentials</a:t>
            </a:r>
            <a:endParaRPr lang="es-MX" sz="1200" dirty="0"/>
          </a:p>
          <a:p>
            <a:r>
              <a:rPr lang="es-MX" dirty="0"/>
              <a:t>Obtener la lista de objetos(carpetas)</a:t>
            </a:r>
          </a:p>
          <a:p>
            <a:pPr marL="457200" lvl="1" indent="0">
              <a:buNone/>
            </a:pPr>
            <a:r>
              <a:rPr lang="es-MX" dirty="0" err="1">
                <a:solidFill>
                  <a:schemeClr val="accent1"/>
                </a:solidFill>
              </a:rPr>
              <a:t>drive.ListFile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Crear y cargar el archivo</a:t>
            </a:r>
          </a:p>
          <a:p>
            <a:pPr marL="457200" lvl="1" indent="0">
              <a:buNone/>
            </a:pPr>
            <a:r>
              <a:rPr lang="es-MX" dirty="0" err="1">
                <a:solidFill>
                  <a:schemeClr val="accent1"/>
                </a:solidFill>
              </a:rPr>
              <a:t>drive.CreateFile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Obtener el id del archivo cargado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uploaded.get</a:t>
            </a:r>
            <a:r>
              <a:rPr lang="es-MX" dirty="0"/>
              <a:t>('id’)</a:t>
            </a:r>
          </a:p>
          <a:p>
            <a:r>
              <a:rPr lang="es-MX" dirty="0"/>
              <a:t>Visualizar el contenido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downloaded.GetContentString</a:t>
            </a:r>
            <a:r>
              <a:rPr lang="es-MX" dirty="0"/>
              <a:t>()</a:t>
            </a:r>
          </a:p>
          <a:p>
            <a:endParaRPr lang="es-MX" dirty="0"/>
          </a:p>
          <a:p>
            <a:endParaRPr lang="es-MX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7521BA-8C3E-41A3-8A63-4F972BFED0C8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6" name="Graphic 5" descr="Laptop">
              <a:extLst>
                <a:ext uri="{FF2B5EF4-FFF2-40B4-BE49-F238E27FC236}">
                  <a16:creationId xmlns:a16="http://schemas.microsoft.com/office/drawing/2014/main" id="{B07FDCE0-E36D-4395-86C4-90C1C30DE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7" name="Graphic 6" descr="Paper">
              <a:extLst>
                <a:ext uri="{FF2B5EF4-FFF2-40B4-BE49-F238E27FC236}">
                  <a16:creationId xmlns:a16="http://schemas.microsoft.com/office/drawing/2014/main" id="{6A0A57AB-5E76-474C-94BF-BC37856BC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8" name="Picture 2" descr="ssl.gstatic.com/images/branding/product/2x/hh_d...">
              <a:extLst>
                <a:ext uri="{FF2B5EF4-FFF2-40B4-BE49-F238E27FC236}">
                  <a16:creationId xmlns:a16="http://schemas.microsoft.com/office/drawing/2014/main" id="{40A84658-CE9E-4565-81AE-B324778740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phic 8" descr="Arrow Slight curve">
              <a:extLst>
                <a:ext uri="{FF2B5EF4-FFF2-40B4-BE49-F238E27FC236}">
                  <a16:creationId xmlns:a16="http://schemas.microsoft.com/office/drawing/2014/main" id="{9783B3F1-304A-4ED2-966E-B7D76696A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7208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9AD77-DC98-460C-B7DB-52943164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Google </a:t>
            </a:r>
            <a:r>
              <a:rPr lang="es-MX" dirty="0" err="1"/>
              <a:t>sheets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37288-5B0E-4B44-85B2-13411A4931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Librería utilizada</a:t>
            </a:r>
          </a:p>
          <a:p>
            <a:r>
              <a:rPr lang="es-MX" dirty="0" err="1"/>
              <a:t>import</a:t>
            </a:r>
            <a:r>
              <a:rPr lang="es-MX" dirty="0"/>
              <a:t> </a:t>
            </a:r>
            <a:r>
              <a:rPr lang="es-MX" dirty="0" err="1">
                <a:solidFill>
                  <a:schemeClr val="accent1"/>
                </a:solidFill>
              </a:rPr>
              <a:t>gspread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Crear la hoja de trabajo </a:t>
            </a:r>
          </a:p>
          <a:p>
            <a:r>
              <a:rPr lang="es-MX" dirty="0" err="1"/>
              <a:t>gc.</a:t>
            </a:r>
            <a:r>
              <a:rPr lang="es-MX" dirty="0" err="1">
                <a:solidFill>
                  <a:schemeClr val="accent1"/>
                </a:solidFill>
              </a:rPr>
              <a:t>create</a:t>
            </a:r>
            <a:r>
              <a:rPr lang="es-MX" dirty="0"/>
              <a:t>(</a:t>
            </a:r>
          </a:p>
          <a:p>
            <a:r>
              <a:rPr lang="es-MX" b="1" dirty="0"/>
              <a:t>Actualizar los valores </a:t>
            </a:r>
          </a:p>
          <a:p>
            <a:r>
              <a:rPr lang="es-MX" dirty="0" err="1"/>
              <a:t>worksheet.</a:t>
            </a:r>
            <a:r>
              <a:rPr lang="es-MX" dirty="0" err="1">
                <a:solidFill>
                  <a:schemeClr val="accent1"/>
                </a:solidFill>
              </a:rPr>
              <a:t>update_cells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b="1" dirty="0"/>
              <a:t>Leer los valores </a:t>
            </a:r>
          </a:p>
          <a:p>
            <a:r>
              <a:rPr lang="es-MX" dirty="0" err="1"/>
              <a:t>worksheet.</a:t>
            </a:r>
            <a:r>
              <a:rPr lang="es-MX" dirty="0" err="1">
                <a:solidFill>
                  <a:schemeClr val="accent1"/>
                </a:solidFill>
              </a:rPr>
              <a:t>get_all_values</a:t>
            </a:r>
            <a:endParaRPr lang="es-MX" dirty="0"/>
          </a:p>
          <a:p>
            <a:pPr marL="0" indent="0">
              <a:buNone/>
            </a:pPr>
            <a:endParaRPr lang="es-MX" b="1" dirty="0"/>
          </a:p>
        </p:txBody>
      </p:sp>
      <p:pic>
        <p:nvPicPr>
          <p:cNvPr id="6148" name="Picture 4" descr="Send your responses to Google Sheets in real time">
            <a:extLst>
              <a:ext uri="{FF2B5EF4-FFF2-40B4-BE49-F238E27FC236}">
                <a16:creationId xmlns:a16="http://schemas.microsoft.com/office/drawing/2014/main" id="{9C825F90-A50E-4695-8D77-6DCFF6461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336" y="365125"/>
            <a:ext cx="2232859" cy="106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14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ECDCA-5A08-48B8-B0C3-4F39215DF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Lectura de archivos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47941-56DF-4A85-BC7B-A7AD2D16D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Busca el archivo .csv descargado desde el repositorio.</a:t>
            </a:r>
          </a:p>
          <a:p>
            <a:r>
              <a:rPr lang="es-MX" dirty="0"/>
              <a:t>Abre el archivo csv y observa su contenido</a:t>
            </a:r>
          </a:p>
          <a:p>
            <a:r>
              <a:rPr lang="es-MX" dirty="0"/>
              <a:t>Observa como se separan las columnas (variables) y las filas (objetos).</a:t>
            </a:r>
          </a:p>
          <a:p>
            <a:r>
              <a:rPr lang="es-MX" dirty="0"/>
              <a:t>Como reto, intenta responder las siguientes preguntas utilizando código:</a:t>
            </a:r>
          </a:p>
          <a:p>
            <a:r>
              <a:rPr lang="es-MX" dirty="0"/>
              <a:t>¿Cuántos renglones tiene?</a:t>
            </a:r>
          </a:p>
          <a:p>
            <a:r>
              <a:rPr lang="es-MX" dirty="0"/>
              <a:t>Cuantas columnas tiene? ¿Y cuales son?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72480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8DDF8-4F85-43B9-A205-00E0B82C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Libreria</a:t>
            </a:r>
            <a:r>
              <a:rPr lang="en-US" dirty="0"/>
              <a:t> </a:t>
            </a:r>
            <a:r>
              <a:rPr lang="en-US" b="1" dirty="0"/>
              <a:t>“Pandas”</a:t>
            </a:r>
            <a:endParaRPr lang="es-MX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FDDD94-DAAB-49B7-AE75-2D0EF7622A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0486" y="1690688"/>
            <a:ext cx="5181600" cy="95783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0E810-4BEA-44B5-A7F7-5293BDACF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86" y="2991643"/>
            <a:ext cx="5181600" cy="2951957"/>
          </a:xfrm>
        </p:spPr>
        <p:txBody>
          <a:bodyPr/>
          <a:lstStyle/>
          <a:p>
            <a:r>
              <a:rPr lang="en-US" dirty="0"/>
              <a:t>Es una </a:t>
            </a:r>
            <a:r>
              <a:rPr lang="en-US" dirty="0" err="1"/>
              <a:t>libreria</a:t>
            </a:r>
            <a:r>
              <a:rPr lang="en-US" dirty="0"/>
              <a:t> Open Source, de alto </a:t>
            </a:r>
            <a:r>
              <a:rPr lang="en-US" dirty="0" err="1"/>
              <a:t>desempeño</a:t>
            </a:r>
            <a:r>
              <a:rPr lang="en-US" dirty="0"/>
              <a:t>, </a:t>
            </a:r>
            <a:r>
              <a:rPr lang="en-US" dirty="0" err="1"/>
              <a:t>fácil</a:t>
            </a:r>
            <a:r>
              <a:rPr lang="en-US" dirty="0"/>
              <a:t> de </a:t>
            </a:r>
            <a:r>
              <a:rPr lang="en-US" dirty="0" err="1"/>
              <a:t>usar</a:t>
            </a:r>
            <a:r>
              <a:rPr lang="en-US" dirty="0"/>
              <a:t> y con </a:t>
            </a:r>
            <a:r>
              <a:rPr lang="en-US" dirty="0" err="1"/>
              <a:t>herramientas</a:t>
            </a:r>
            <a:r>
              <a:rPr lang="en-US" dirty="0"/>
              <a:t> de </a:t>
            </a:r>
            <a:r>
              <a:rPr lang="en-US" dirty="0" err="1"/>
              <a:t>análisis</a:t>
            </a:r>
            <a:r>
              <a:rPr lang="en-US" dirty="0"/>
              <a:t> para los </a:t>
            </a:r>
            <a:r>
              <a:rPr lang="en-US" dirty="0" err="1"/>
              <a:t>desarrolladores</a:t>
            </a:r>
            <a:r>
              <a:rPr lang="en-US" dirty="0"/>
              <a:t> de Python.</a:t>
            </a:r>
          </a:p>
          <a:p>
            <a:endParaRPr lang="en-US" dirty="0"/>
          </a:p>
          <a:p>
            <a:endParaRPr lang="es-MX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BD00305-9621-4F2A-8D18-230E7544118D}"/>
              </a:ext>
            </a:extLst>
          </p:cNvPr>
          <p:cNvSpPr txBox="1">
            <a:spLocks/>
          </p:cNvSpPr>
          <p:nvPr/>
        </p:nvSpPr>
        <p:spPr>
          <a:xfrm>
            <a:off x="6564086" y="1337015"/>
            <a:ext cx="5181600" cy="2951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Estructura</a:t>
            </a:r>
            <a:r>
              <a:rPr lang="en-US" dirty="0"/>
              <a:t> que </a:t>
            </a:r>
            <a:r>
              <a:rPr lang="en-US" dirty="0" err="1"/>
              <a:t>maneja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Series y Data Frames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Series: es </a:t>
            </a:r>
            <a:r>
              <a:rPr lang="en-US" dirty="0" err="1"/>
              <a:t>como</a:t>
            </a:r>
            <a:r>
              <a:rPr lang="en-US" dirty="0"/>
              <a:t> un </a:t>
            </a:r>
            <a:r>
              <a:rPr lang="en-US" dirty="0" err="1"/>
              <a:t>arreglo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DataFrame</a:t>
            </a:r>
            <a:r>
              <a:rPr lang="en-US" dirty="0"/>
              <a:t>: 2 </a:t>
            </a:r>
            <a:r>
              <a:rPr lang="en-US" dirty="0" err="1"/>
              <a:t>dimensiones</a:t>
            </a:r>
            <a:r>
              <a:rPr lang="en-US" dirty="0"/>
              <a:t>, </a:t>
            </a:r>
          </a:p>
          <a:p>
            <a:endParaRPr lang="en-US" dirty="0"/>
          </a:p>
          <a:p>
            <a:endParaRPr lang="es-MX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AFCDC-EBB3-4DDB-A11C-7ECBB7CA63A2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198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A68D-094A-4340-A0B6-9405D794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65878-9429-4931-9AA4-FDD87F461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>
                <a:solidFill>
                  <a:schemeClr val="accent1"/>
                </a:solidFill>
              </a:rPr>
              <a:t>head(n) </a:t>
            </a:r>
            <a:r>
              <a:rPr lang="es-MX" dirty="0"/>
              <a:t>desplegar los n valores top </a:t>
            </a:r>
          </a:p>
          <a:p>
            <a:r>
              <a:rPr lang="es-MX" dirty="0" err="1">
                <a:solidFill>
                  <a:schemeClr val="accent1"/>
                </a:solidFill>
              </a:rPr>
              <a:t>tail</a:t>
            </a:r>
            <a:r>
              <a:rPr lang="es-MX" dirty="0">
                <a:solidFill>
                  <a:schemeClr val="accent1"/>
                </a:solidFill>
              </a:rPr>
              <a:t>(n) </a:t>
            </a:r>
            <a:r>
              <a:rPr lang="es-MX" dirty="0"/>
              <a:t>desplegar los n valores </a:t>
            </a:r>
            <a:r>
              <a:rPr lang="es-MX" dirty="0" err="1"/>
              <a:t>last</a:t>
            </a:r>
            <a:endParaRPr lang="es-MX" dirty="0"/>
          </a:p>
          <a:p>
            <a:r>
              <a:rPr lang="es-MX" dirty="0" err="1">
                <a:solidFill>
                  <a:schemeClr val="accent1"/>
                </a:solidFill>
              </a:rPr>
              <a:t>dtypes</a:t>
            </a:r>
            <a:r>
              <a:rPr lang="es-MX" dirty="0"/>
              <a:t> para conocer los tipos de valores</a:t>
            </a:r>
          </a:p>
          <a:p>
            <a:r>
              <a:rPr lang="es-MX" dirty="0">
                <a:solidFill>
                  <a:schemeClr val="accent1"/>
                </a:solidFill>
              </a:rPr>
              <a:t>describe</a:t>
            </a:r>
            <a:r>
              <a:rPr lang="es-MX" dirty="0"/>
              <a:t> obtener el conteo, el promedio, mínimo, cuartiles y máximos de los valores del </a:t>
            </a:r>
            <a:r>
              <a:rPr lang="es-MX" dirty="0" err="1"/>
              <a:t>DataFrame</a:t>
            </a:r>
            <a:r>
              <a:rPr lang="es-MX" dirty="0"/>
              <a:t> por columna.</a:t>
            </a:r>
          </a:p>
          <a:p>
            <a:r>
              <a:rPr lang="es-MX" dirty="0">
                <a:solidFill>
                  <a:schemeClr val="accent1"/>
                </a:solidFill>
              </a:rPr>
              <a:t>T</a:t>
            </a:r>
            <a:r>
              <a:rPr lang="es-MX" dirty="0"/>
              <a:t> transponer la información</a:t>
            </a:r>
          </a:p>
          <a:p>
            <a:r>
              <a:rPr lang="es-MX" dirty="0"/>
              <a:t>seleccionar una columna Ejemplo: </a:t>
            </a:r>
            <a:r>
              <a:rPr lang="es-MX" dirty="0" err="1">
                <a:solidFill>
                  <a:schemeClr val="accent1"/>
                </a:solidFill>
              </a:rPr>
              <a:t>df.A</a:t>
            </a:r>
            <a:r>
              <a:rPr lang="es-MX" dirty="0">
                <a:solidFill>
                  <a:schemeClr val="accent1"/>
                </a:solidFill>
              </a:rPr>
              <a:t>, 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[‘A’],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[“A”]</a:t>
            </a:r>
          </a:p>
          <a:p>
            <a:r>
              <a:rPr lang="es-MX" dirty="0"/>
              <a:t>Seleccionar un(os) renglón(es) Ejemplo: 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[0:3]</a:t>
            </a:r>
          </a:p>
          <a:p>
            <a:r>
              <a:rPr lang="es-MX" dirty="0"/>
              <a:t>Seleccionar un rango de datos Ejemplo: </a:t>
            </a:r>
            <a:r>
              <a:rPr lang="es-MX" dirty="0" err="1">
                <a:solidFill>
                  <a:schemeClr val="accent1"/>
                </a:solidFill>
              </a:rPr>
              <a:t>df.iloc</a:t>
            </a:r>
            <a:r>
              <a:rPr lang="es-MX" dirty="0">
                <a:solidFill>
                  <a:schemeClr val="accent1"/>
                </a:solidFill>
              </a:rPr>
              <a:t>[3:5, 0:2]</a:t>
            </a:r>
          </a:p>
          <a:p>
            <a:r>
              <a:rPr lang="es-MX" dirty="0"/>
              <a:t>Filtrar valores Ejemplo</a:t>
            </a:r>
            <a:r>
              <a:rPr lang="es-MX" dirty="0">
                <a:solidFill>
                  <a:schemeClr val="accent1"/>
                </a:solidFill>
              </a:rPr>
              <a:t>: </a:t>
            </a:r>
            <a:r>
              <a:rPr lang="es-MX" dirty="0" err="1"/>
              <a:t>df</a:t>
            </a:r>
            <a:r>
              <a:rPr lang="es-MX" dirty="0"/>
              <a:t>[</a:t>
            </a:r>
            <a:r>
              <a:rPr lang="es-MX" dirty="0" err="1"/>
              <a:t>df.edad</a:t>
            </a:r>
            <a:r>
              <a:rPr lang="es-MX" dirty="0"/>
              <a:t> &gt; 15]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82391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0B7F-C9CC-4D5E-B2B1-9BC8A45F6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D771E-A735-4D0A-8F3D-5B86BB12B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Funciones : </a:t>
            </a:r>
            <a:r>
              <a:rPr lang="es-MX" dirty="0" err="1">
                <a:solidFill>
                  <a:schemeClr val="accent1"/>
                </a:solidFill>
              </a:rPr>
              <a:t>def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 err="1">
                <a:solidFill>
                  <a:schemeClr val="accent1"/>
                </a:solidFill>
              </a:rPr>
              <a:t>nombreFuncion</a:t>
            </a:r>
            <a:r>
              <a:rPr lang="es-MX" dirty="0">
                <a:solidFill>
                  <a:schemeClr val="accent1"/>
                </a:solidFill>
              </a:rPr>
              <a:t> ( parámetros )</a:t>
            </a:r>
          </a:p>
          <a:p>
            <a:r>
              <a:rPr lang="es-MX" dirty="0"/>
              <a:t>Agrupaciones : Ejemplo </a:t>
            </a:r>
            <a:r>
              <a:rPr lang="en-US" dirty="0" err="1">
                <a:solidFill>
                  <a:schemeClr val="accent1"/>
                </a:solidFill>
              </a:rPr>
              <a:t>df.groupby</a:t>
            </a:r>
            <a:r>
              <a:rPr lang="en-US" dirty="0">
                <a:solidFill>
                  <a:schemeClr val="accent1"/>
                </a:solidFill>
              </a:rPr>
              <a:t>(['A','B']).sum()</a:t>
            </a:r>
          </a:p>
          <a:p>
            <a:r>
              <a:rPr lang="es-MX" dirty="0"/>
              <a:t>Ordenar : </a:t>
            </a:r>
            <a:r>
              <a:rPr lang="es-MX" dirty="0" err="1">
                <a:solidFill>
                  <a:schemeClr val="accent1"/>
                </a:solidFill>
              </a:rPr>
              <a:t>df.sort_values</a:t>
            </a:r>
            <a:r>
              <a:rPr lang="es-MX" dirty="0"/>
              <a:t>(</a:t>
            </a:r>
          </a:p>
        </p:txBody>
      </p:sp>
    </p:spTree>
    <p:extLst>
      <p:ext uri="{BB962C8B-B14F-4D97-AF65-F5344CB8AC3E}">
        <p14:creationId xmlns:p14="http://schemas.microsoft.com/office/powerpoint/2010/main" val="24715260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1DC68-F240-45CA-999A-4261D91F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Merge</a:t>
            </a:r>
            <a:endParaRPr lang="es-MX" dirty="0"/>
          </a:p>
        </p:txBody>
      </p:sp>
      <p:pic>
        <p:nvPicPr>
          <p:cNvPr id="5" name="Content Placeholder 4" descr="A picture containing text, businesscard, screenshot&#10;&#10;Description automatically generated">
            <a:extLst>
              <a:ext uri="{FF2B5EF4-FFF2-40B4-BE49-F238E27FC236}">
                <a16:creationId xmlns:a16="http://schemas.microsoft.com/office/drawing/2014/main" id="{2B304393-8719-4911-91FC-AC85A69FD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134" y="1825625"/>
            <a:ext cx="7027732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4518B4-60AC-46C6-B871-1D2CC3A01E29}"/>
              </a:ext>
            </a:extLst>
          </p:cNvPr>
          <p:cNvSpPr txBox="1"/>
          <p:nvPr/>
        </p:nvSpPr>
        <p:spPr>
          <a:xfrm>
            <a:off x="2943225" y="681037"/>
            <a:ext cx="8629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Unión de tablas </a:t>
            </a:r>
          </a:p>
          <a:p>
            <a:r>
              <a:rPr lang="es-MX" dirty="0"/>
              <a:t>Ejemplo: </a:t>
            </a:r>
            <a:r>
              <a:rPr lang="es-MX" dirty="0" err="1"/>
              <a:t>merge</a:t>
            </a:r>
            <a:r>
              <a:rPr lang="es-MX" dirty="0"/>
              <a:t> ( df1, df2, </a:t>
            </a:r>
            <a:r>
              <a:rPr lang="es-MX" dirty="0" err="1"/>
              <a:t>on</a:t>
            </a:r>
            <a:r>
              <a:rPr lang="es-MX" dirty="0"/>
              <a:t>=‘Columna’, </a:t>
            </a:r>
            <a:r>
              <a:rPr lang="es-MX" dirty="0" err="1"/>
              <a:t>how</a:t>
            </a:r>
            <a:r>
              <a:rPr lang="es-MX" dirty="0"/>
              <a:t>=‘</a:t>
            </a:r>
            <a:r>
              <a:rPr lang="es-MX" dirty="0" err="1"/>
              <a:t>inner</a:t>
            </a:r>
            <a:r>
              <a:rPr lang="es-MX" dirty="0"/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13072124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7A4E1-6B15-4A8A-A088-2A24C6682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26C513-0948-4A7C-B7DD-EB95758CABBD}"/>
              </a:ext>
            </a:extLst>
          </p:cNvPr>
          <p:cNvSpPr/>
          <p:nvPr/>
        </p:nvSpPr>
        <p:spPr>
          <a:xfrm>
            <a:off x="2563906" y="1819836"/>
            <a:ext cx="3388659" cy="20708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dirty="0"/>
              <a:t>FOR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A2B468-FD82-4367-9312-6D9A5A2696AB}"/>
              </a:ext>
            </a:extLst>
          </p:cNvPr>
          <p:cNvSpPr/>
          <p:nvPr/>
        </p:nvSpPr>
        <p:spPr>
          <a:xfrm>
            <a:off x="6096000" y="1819837"/>
            <a:ext cx="3388659" cy="207084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dirty="0"/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319606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36D61-59AB-4C40-83CC-BB2DBFAEA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b="1"/>
              <a:t>Bajar una m</a:t>
            </a:r>
            <a:r>
              <a:rPr lang="es-MX" sz="3600" b="1"/>
              <a:t>á</a:t>
            </a:r>
            <a:r>
              <a:rPr lang="en-US" sz="3600" b="1"/>
              <a:t>quina virtual (https://www.virtualbox.org)</a:t>
            </a:r>
            <a:endParaRPr lang="es-MX" sz="3600" b="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C5E3E2D-37A8-4DE3-B4F4-023798179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66" y="1751675"/>
            <a:ext cx="8638781" cy="35634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225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54545-D75B-484A-AC21-A6E172C3E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map(),apply, applymap()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EF47CF1-406D-4C4D-91C9-47826C030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622675"/>
              </p:ext>
            </p:extLst>
          </p:nvPr>
        </p:nvGraphicFramePr>
        <p:xfrm>
          <a:off x="2089150" y="1945640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4429232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318441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27595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DataFrames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00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apply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08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08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applymap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26195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FE93E12-24C5-4F08-83B4-97AA3086BF57}"/>
              </a:ext>
            </a:extLst>
          </p:cNvPr>
          <p:cNvSpPr txBox="1"/>
          <p:nvPr/>
        </p:nvSpPr>
        <p:spPr>
          <a:xfrm>
            <a:off x="838200" y="3867835"/>
            <a:ext cx="1062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Para evitar el uso de líneas de Código con loops  y buscar un major performance.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7836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1E12-7202-4602-B0D3-9E289FC28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E45E2-5ADA-4FC0-957D-E3ABA797C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Importa pandas</a:t>
            </a:r>
          </a:p>
          <a:p>
            <a:r>
              <a:rPr lang="es-MX" dirty="0"/>
              <a:t>Lee el archivo .csv usando la función </a:t>
            </a:r>
            <a:r>
              <a:rPr lang="es-MX" dirty="0" err="1"/>
              <a:t>read_csv</a:t>
            </a:r>
            <a:endParaRPr lang="es-MX" dirty="0"/>
          </a:p>
          <a:p>
            <a:r>
              <a:rPr lang="es-MX" dirty="0"/>
              <a:t>Observa las primeras líneas usando la función head</a:t>
            </a:r>
          </a:p>
          <a:p>
            <a:r>
              <a:rPr lang="es-MX" dirty="0"/>
              <a:t>Obtén diferentes combinaciones de columnas y datos.</a:t>
            </a:r>
          </a:p>
          <a:p>
            <a:r>
              <a:rPr lang="es-MX" dirty="0"/>
              <a:t>Revisa los datos obtenidos por la función  describe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24680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59729-E8A2-49A7-9265-13F979C0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Regresión Lineal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4B3BF-9552-47AE-A310-9EEC14530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MX" dirty="0"/>
              <a:t>Regresión Lineal Simple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B523B6-FAFC-4718-8E57-564423BEB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058" y="2505075"/>
            <a:ext cx="5888518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Una </a:t>
            </a:r>
            <a:r>
              <a:rPr lang="en-US" dirty="0" err="1"/>
              <a:t>línea</a:t>
            </a:r>
            <a:r>
              <a:rPr lang="en-US" dirty="0"/>
              <a:t> :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a:pendiente </a:t>
            </a:r>
          </a:p>
          <a:p>
            <a:pPr lvl="1"/>
            <a:r>
              <a:rPr lang="en-US" dirty="0"/>
              <a:t>b: </a:t>
            </a:r>
            <a:r>
              <a:rPr lang="en-US" dirty="0" err="1"/>
              <a:t>intecepto</a:t>
            </a:r>
            <a:r>
              <a:rPr lang="en-US" dirty="0"/>
              <a:t> con el </a:t>
            </a:r>
            <a:r>
              <a:rPr lang="en-US" dirty="0" err="1"/>
              <a:t>eje</a:t>
            </a:r>
            <a:r>
              <a:rPr lang="en-US" dirty="0"/>
              <a:t> y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B1C4AC-B914-42BC-A91C-097762F70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87" y="4122737"/>
            <a:ext cx="3311994" cy="2289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/>
              <p:nvPr/>
            </p:nvSpPr>
            <p:spPr>
              <a:xfrm>
                <a:off x="1883182" y="3033768"/>
                <a:ext cx="11525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MX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182" y="3033768"/>
                <a:ext cx="1152559" cy="276999"/>
              </a:xfrm>
              <a:prstGeom prst="rect">
                <a:avLst/>
              </a:prstGeom>
              <a:blipFill>
                <a:blip r:embed="rId3"/>
                <a:stretch>
                  <a:fillRect l="-4762" r="-4233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C53C365-AFD4-4778-9AEE-E7EC8FA76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695" y="2643656"/>
            <a:ext cx="4494496" cy="2289933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51C875-AB5F-4FC7-99A6-135A3EAC6C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2828" y="5297275"/>
            <a:ext cx="4016230" cy="445456"/>
          </a:xfrm>
        </p:spPr>
        <p:txBody>
          <a:bodyPr>
            <a:normAutofit fontScale="62500" lnSpcReduction="20000"/>
          </a:bodyPr>
          <a:lstStyle/>
          <a:p>
            <a:r>
              <a:rPr lang="es-MX" dirty="0"/>
              <a:t>Se buscan los coeficientes con el menor error posible.</a:t>
            </a:r>
          </a:p>
        </p:txBody>
      </p:sp>
    </p:spTree>
    <p:extLst>
      <p:ext uri="{BB962C8B-B14F-4D97-AF65-F5344CB8AC3E}">
        <p14:creationId xmlns:p14="http://schemas.microsoft.com/office/powerpoint/2010/main" val="32407568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72FFCADB-C942-4095-82BD-11C40AFA96F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s-MX" b="1" i="1" smtClean="0">
                          <a:latin typeface="Cambria Math" panose="02040503050406030204" pitchFamily="18" charset="0"/>
                        </a:rPr>
                        <m:t>∷</m:t>
                      </m:r>
                      <m:r>
                        <m:rPr>
                          <m:nor/>
                        </m:rPr>
                        <a:rPr lang="es-MX" b="1"/>
                        <m:t>coeficiente</m:t>
                      </m:r>
                      <m:r>
                        <m:rPr>
                          <m:nor/>
                        </m:rPr>
                        <a:rPr lang="es-MX" b="1"/>
                        <m:t> </m:t>
                      </m:r>
                      <m:r>
                        <m:rPr>
                          <m:nor/>
                        </m:rPr>
                        <a:rPr lang="es-MX" b="1"/>
                        <m:t>de</m:t>
                      </m:r>
                      <m:r>
                        <m:rPr>
                          <m:nor/>
                        </m:rPr>
                        <a:rPr lang="es-MX" b="1"/>
                        <m:t> </m:t>
                      </m:r>
                      <m:r>
                        <m:rPr>
                          <m:nor/>
                        </m:rPr>
                        <a:rPr lang="es-MX" b="1"/>
                        <m:t>determinaci</m:t>
                      </m:r>
                      <m:r>
                        <m:rPr>
                          <m:nor/>
                        </m:rPr>
                        <a:rPr lang="es-MX" b="1"/>
                        <m:t>ó</m:t>
                      </m:r>
                      <m:r>
                        <m:rPr>
                          <m:nor/>
                        </m:rPr>
                        <a:rPr lang="es-MX" b="1"/>
                        <m:t>n</m:t>
                      </m:r>
                    </m:oMath>
                  </m:oMathPara>
                </a14:m>
                <a:endParaRPr lang="es-MX" b="1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72FFCADB-C942-4095-82BD-11C40AFA9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E58A28-FB8B-4E46-8969-FF684BD66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>
                <a:effectLst/>
                <a:latin typeface="arial" panose="020B0604020202020204" pitchFamily="34" charset="0"/>
              </a:rPr>
              <a:t>El R2 siempre se encuentra entre 0 y 100%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0% indica </a:t>
            </a:r>
            <a:r>
              <a:rPr lang="es-MX" dirty="0">
                <a:latin typeface="Arial" panose="020B0604020202020204" pitchFamily="34" charset="0"/>
              </a:rPr>
              <a:t>que e</a:t>
            </a:r>
            <a:r>
              <a:rPr lang="es-MX" dirty="0">
                <a:effectLst/>
                <a:latin typeface="Arial" panose="020B0604020202020204" pitchFamily="34" charset="0"/>
              </a:rPr>
              <a:t>l modelo no explica nada de y a partir de 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100% indica un </a:t>
            </a:r>
            <a:r>
              <a:rPr lang="es-MX" dirty="0">
                <a:latin typeface="Arial" panose="020B0604020202020204" pitchFamily="34" charset="0"/>
              </a:rPr>
              <a:t>a</a:t>
            </a:r>
            <a:r>
              <a:rPr lang="es-MX" dirty="0">
                <a:effectLst/>
                <a:latin typeface="Arial" panose="020B0604020202020204" pitchFamily="34" charset="0"/>
              </a:rPr>
              <a:t>juste perfecto de y a partir de x.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8094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CFBB-9884-40D6-BA91-14CBDDBE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Calculo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B2C4E4-1258-48E6-8A9D-1506905FA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777" b="20826"/>
          <a:stretch/>
        </p:blipFill>
        <p:spPr>
          <a:xfrm>
            <a:off x="792977" y="2171921"/>
            <a:ext cx="10606046" cy="25141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BA6854-72F7-4D4E-B280-287F173F1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922" y="5319295"/>
            <a:ext cx="2148249" cy="117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193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159729-E8A2-49A7-9265-13F979C09D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pt-BR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dirty="0"/>
                  <a:t> Ajustado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159729-E8A2-49A7-9265-13F979C09D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/>
              <p:nvPr/>
            </p:nvSpPr>
            <p:spPr>
              <a:xfrm>
                <a:off x="1035457" y="2868761"/>
                <a:ext cx="2287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MX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57" y="2868761"/>
                <a:ext cx="2287228" cy="276999"/>
              </a:xfrm>
              <a:prstGeom prst="rect">
                <a:avLst/>
              </a:prstGeom>
              <a:blipFill>
                <a:blip r:embed="rId4"/>
                <a:stretch>
                  <a:fillRect l="-800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DBEE52-24FF-4D44-9D05-5BBFE97B5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5216"/>
            <a:ext cx="7542212" cy="823912"/>
          </a:xfrm>
        </p:spPr>
        <p:txBody>
          <a:bodyPr>
            <a:normAutofit/>
          </a:bodyPr>
          <a:lstStyle/>
          <a:p>
            <a:r>
              <a:rPr lang="es-MX" dirty="0"/>
              <a:t>Aumentamos las variables (Regresión Lineal </a:t>
            </a:r>
            <a:r>
              <a:rPr lang="es-MX" dirty="0" err="1"/>
              <a:t>Multiple</a:t>
            </a:r>
            <a:r>
              <a:rPr lang="es-MX" dirty="0"/>
              <a:t>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3FBB60-28AF-4B41-92C9-C131ED9BD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125" y="3454961"/>
            <a:ext cx="5856695" cy="823912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Como evitar: “sobreestimación del modelo”.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4B85F7-C583-406A-BF87-E0F096873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25" y="5043487"/>
            <a:ext cx="3848100" cy="7524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18A666-254C-48B1-9E62-9CB736AFB5F0}"/>
              </a:ext>
            </a:extLst>
          </p:cNvPr>
          <p:cNvSpPr txBox="1"/>
          <p:nvPr/>
        </p:nvSpPr>
        <p:spPr>
          <a:xfrm>
            <a:off x="1890525" y="5846544"/>
            <a:ext cx="2448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n: numero de muestras </a:t>
            </a:r>
          </a:p>
          <a:p>
            <a:r>
              <a:rPr lang="es-MX" dirty="0"/>
              <a:t>p: numero de variables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1A4947-5169-4FF4-8750-2C4649831F21}"/>
              </a:ext>
            </a:extLst>
          </p:cNvPr>
          <p:cNvSpPr txBox="1"/>
          <p:nvPr/>
        </p:nvSpPr>
        <p:spPr>
          <a:xfrm>
            <a:off x="7643625" y="4725719"/>
            <a:ext cx="30589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Si p = 1 entonces ?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Si p es muy grande ¿qué pasa?</a:t>
            </a:r>
          </a:p>
        </p:txBody>
      </p:sp>
    </p:spTree>
    <p:extLst>
      <p:ext uri="{BB962C8B-B14F-4D97-AF65-F5344CB8AC3E}">
        <p14:creationId xmlns:p14="http://schemas.microsoft.com/office/powerpoint/2010/main" val="38084190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68E7E7-211A-49F2-A466-BEDD7C41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Regresión Polinomial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079E74D-B518-49F3-A71A-67974916E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278" y="3064872"/>
            <a:ext cx="4067175" cy="271462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5A66D2-198F-4A74-A56E-79F33F70E3ED}"/>
                  </a:ext>
                </a:extLst>
              </p:cNvPr>
              <p:cNvSpPr txBox="1"/>
              <p:nvPr/>
            </p:nvSpPr>
            <p:spPr>
              <a:xfrm>
                <a:off x="1113278" y="2158817"/>
                <a:ext cx="212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5A66D2-198F-4A74-A56E-79F33F70E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78" y="2158817"/>
                <a:ext cx="2120068" cy="276999"/>
              </a:xfrm>
              <a:prstGeom prst="rect">
                <a:avLst/>
              </a:prstGeom>
              <a:blipFill>
                <a:blip r:embed="rId3"/>
                <a:stretch>
                  <a:fillRect l="-2305" t="-4348" r="-576" b="-2391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34D83D5-AFE8-4C07-AC23-D617F4AB6F2F}"/>
              </a:ext>
            </a:extLst>
          </p:cNvPr>
          <p:cNvSpPr txBox="1">
            <a:spLocks/>
          </p:cNvSpPr>
          <p:nvPr/>
        </p:nvSpPr>
        <p:spPr>
          <a:xfrm>
            <a:off x="5915394" y="4622280"/>
            <a:ext cx="5856695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solidFill>
                  <a:srgbClr val="FF0000"/>
                </a:solidFill>
              </a:rPr>
              <a:t>evitar: “sobreestimación del modelo”.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E43C596-4C61-4E27-8A5D-F0CF97562145}"/>
              </a:ext>
            </a:extLst>
          </p:cNvPr>
          <p:cNvSpPr txBox="1">
            <a:spLocks/>
          </p:cNvSpPr>
          <p:nvPr/>
        </p:nvSpPr>
        <p:spPr>
          <a:xfrm>
            <a:off x="5775798" y="2297316"/>
            <a:ext cx="2955587" cy="4663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/>
              <a:t>Una variable</a:t>
            </a:r>
          </a:p>
        </p:txBody>
      </p:sp>
    </p:spTree>
    <p:extLst>
      <p:ext uri="{BB962C8B-B14F-4D97-AF65-F5344CB8AC3E}">
        <p14:creationId xmlns:p14="http://schemas.microsoft.com/office/powerpoint/2010/main" val="10344804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129A-E4D7-4952-AB45-9959C960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Anexo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90489-FC52-4001-9895-0D8B14E5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EC4F46-FB8D-46C9-899B-74108AAE1D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92D20-F780-4D4D-98FA-CD761F95B1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BCF85-0E40-4A73-BFE0-1CD71A22C46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70160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E9A5-E18B-45CC-A5D9-BF11E23A1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Windows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500E61-F22E-40A9-AB43-368ED7400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20" y="1698112"/>
            <a:ext cx="7582480" cy="50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938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D2ACF-DDB6-455B-B458-1F2C266FE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Instalar VirtualBox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D4B8E-FDD7-481E-AA96-30EB9233F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05" y="1670241"/>
            <a:ext cx="5425295" cy="421116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8D1710-3EF1-4879-B481-8A2ED8F88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966" y="1670241"/>
            <a:ext cx="5256834" cy="419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2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364E6-6A30-4192-AB07-2A29A8D4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Ubuntu en Microsoft Store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45E26A-913D-418A-AD03-D005B833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6" y="1431023"/>
            <a:ext cx="11165767" cy="40475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7720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39594-7EB5-4F2F-A8E5-FF7B0328B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Instalar Ubuntu (https://brb.nci.nih.gov/seqtools/installUbuntu.html)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E8190-A972-42E3-81F9-F66E54041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s-MX" sz="2000"/>
              <a:t>Crear una máquina virtual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5518F-91BD-4997-AEAB-6F9597A17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720" y="2205918"/>
            <a:ext cx="6253212" cy="433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44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AC30D3-B1FD-4803-97F1-B23F3EAD8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64550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71D0F9-0F8D-41CB-9690-661B4657E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667" y="643467"/>
            <a:ext cx="795866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5911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96E5DE-72B7-4181-9DEA-FE02B7F90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570" y="643467"/>
            <a:ext cx="804486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4242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C2ACBB-FABB-453B-8C5E-2F1AC2A02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93612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C09AEA-999B-4445-B6DB-9BD62A202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9428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539269-DEAC-49BF-849B-AFCC67F88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60743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5F51-040B-4EBF-AB89-75B5533E2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Configuración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143A3B-74D7-4025-8685-52E190723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42" y="1393296"/>
            <a:ext cx="7399958" cy="514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883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2561C-D0A3-4C6F-957C-EFF22E8D3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endParaRPr lang="es-MX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5286B-6641-42BF-9F8A-6B1CD1AEB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70240"/>
            <a:ext cx="5405394" cy="421620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4A0453-0851-4441-93B3-29E7A3080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140" y="1670240"/>
            <a:ext cx="6021279" cy="421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274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385012-07D8-4B87-B4E0-4E2D76D60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1713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3E531-B06A-4B33-8F33-F4599C9E6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mac</a:t>
            </a:r>
            <a:endParaRPr lang="es-MX" dirty="0"/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49F459-7A65-402D-8AB8-E3661EC36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8" r="43213" b="36482"/>
          <a:stretch/>
        </p:blipFill>
        <p:spPr bwMode="auto">
          <a:xfrm>
            <a:off x="2119979" y="844991"/>
            <a:ext cx="7628027" cy="516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0095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5EA542-A822-496C-8A6F-101C890BF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17413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B554340A-ED9D-45C7-A315-F47EEC487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9009" y="643467"/>
            <a:ext cx="679398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68519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2FAC-17A4-49A6-9B31-31ECA5D75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Instalar Ubuntu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63A385-F08D-43D5-80D0-305C657A6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90" y="1198894"/>
            <a:ext cx="6258134" cy="516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61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3CB60F-ADF4-4086-B52B-A37639908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34" y="643467"/>
            <a:ext cx="677333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54495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B28FE3-4E2A-4781-9603-F05278C00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34" y="643467"/>
            <a:ext cx="677333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23010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7E736-DCDC-4471-8115-ADCFBAF0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es-MX" sz="3600"/>
              <a:t>Install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B6FC2A-E030-4490-B27D-3D8515D2C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05" y="818577"/>
            <a:ext cx="6459812" cy="52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731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39F471-6B6D-4F41-A12D-5BA6146DD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597" y="643467"/>
            <a:ext cx="67528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50478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A10674-6546-4821-82A6-A6FF8F146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9797" y="643467"/>
            <a:ext cx="67324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61941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D0ACE8-260F-4C8C-91F6-DC4F67922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597" y="643467"/>
            <a:ext cx="67528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12122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270664-EA3A-4CBA-9CDD-86833DBC3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825" y="643467"/>
            <a:ext cx="7330349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5312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69CF-EE5E-4D58-9139-398F2B10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Ubuntu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7144A-6DA1-4DBA-9DB0-91DC0D5C2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74" y="2299114"/>
            <a:ext cx="4114800" cy="238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D67E23-726A-4B4B-AD01-CDA0545FA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99" y="2805918"/>
            <a:ext cx="4482745" cy="3409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A08485-FE1D-4DC3-8AC4-84A689AEE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316" y="2385808"/>
            <a:ext cx="3981450" cy="238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B394D-B7CA-4290-BAE9-7285A3948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316" y="2845542"/>
            <a:ext cx="4531404" cy="3409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735960-AD2E-4AA0-9EAB-6B54316DAB46}"/>
              </a:ext>
            </a:extLst>
          </p:cNvPr>
          <p:cNvSpPr/>
          <p:nvPr/>
        </p:nvSpPr>
        <p:spPr>
          <a:xfrm>
            <a:off x="6434128" y="1847375"/>
            <a:ext cx="3092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git</a:t>
            </a:r>
            <a:endParaRPr lang="es-MX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614A3-DE51-4458-BA93-CE21058C8A08}"/>
              </a:ext>
            </a:extLst>
          </p:cNvPr>
          <p:cNvSpPr/>
          <p:nvPr/>
        </p:nvSpPr>
        <p:spPr>
          <a:xfrm>
            <a:off x="1023209" y="1859605"/>
            <a:ext cx="3156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gcc</a:t>
            </a:r>
            <a:endParaRPr lang="es-MX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EFE0F-DC02-4FB8-B391-350B840D04FE}"/>
              </a:ext>
            </a:extLst>
          </p:cNvPr>
          <p:cNvSpPr txBox="1"/>
          <p:nvPr/>
        </p:nvSpPr>
        <p:spPr>
          <a:xfrm>
            <a:off x="481316" y="6397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apt-get</a:t>
            </a:r>
            <a:r>
              <a:rPr lang="en-US" dirty="0"/>
              <a:t> is for installing, upgrading, and cleaning packages</a:t>
            </a:r>
            <a:endParaRPr lang="es-MX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F55D9-1674-413B-994D-FA1A1169514C}"/>
              </a:ext>
            </a:extLst>
          </p:cNvPr>
          <p:cNvSpPr txBox="1"/>
          <p:nvPr/>
        </p:nvSpPr>
        <p:spPr>
          <a:xfrm>
            <a:off x="5564744" y="35157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sudo</a:t>
            </a:r>
            <a:r>
              <a:rPr lang="es-MX" dirty="0"/>
              <a:t> verifica en su lista de permisos y si está permitido la ejecución de ese comando para ese usuario, entonces Sudo se encarga de ejecutarlo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317E3A-633F-4B78-AE8F-043307408E16}"/>
              </a:ext>
            </a:extLst>
          </p:cNvPr>
          <p:cNvSpPr txBox="1"/>
          <p:nvPr/>
        </p:nvSpPr>
        <p:spPr>
          <a:xfrm>
            <a:off x="9585913" y="6402301"/>
            <a:ext cx="255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(</a:t>
            </a:r>
            <a:r>
              <a:rPr lang="es-MX" b="1" dirty="0" err="1"/>
              <a:t>Advanced</a:t>
            </a:r>
            <a:r>
              <a:rPr lang="es-MX" b="1" dirty="0"/>
              <a:t> </a:t>
            </a:r>
            <a:r>
              <a:rPr lang="es-MX" b="1" dirty="0" err="1"/>
              <a:t>Package</a:t>
            </a:r>
            <a:r>
              <a:rPr lang="es-MX" b="1" dirty="0"/>
              <a:t> Tool)</a:t>
            </a:r>
          </a:p>
        </p:txBody>
      </p:sp>
    </p:spTree>
    <p:extLst>
      <p:ext uri="{BB962C8B-B14F-4D97-AF65-F5344CB8AC3E}">
        <p14:creationId xmlns:p14="http://schemas.microsoft.com/office/powerpoint/2010/main" val="19550410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BAF9-4860-4F4C-87F4-62ED636B9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>
                <a:latin typeface="+mj-lt"/>
                <a:ea typeface="+mj-ea"/>
                <a:cs typeface="+mj-cs"/>
              </a:rPr>
              <a:t>Restart</a:t>
            </a:r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98ED599C-1745-444B-AF4A-CD1B9F03A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43" y="1086560"/>
            <a:ext cx="7449151" cy="562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78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51E879-A27D-4019-A747-2EE5D4F5A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321" y="643467"/>
            <a:ext cx="716535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8739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1FC57F-9FEF-44BD-95DF-E92E67A5A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321" y="643467"/>
            <a:ext cx="716535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44222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FE0111-873F-468D-AC60-2193BFEF1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536" y="643467"/>
            <a:ext cx="745292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83158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DDBF89-5E6A-4641-BB73-C6AD8323E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511" y="643467"/>
            <a:ext cx="659297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48231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B1F33D-D7FA-4A34-942F-878079C4F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2" y="643467"/>
            <a:ext cx="730631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42361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98F5DE-CD8A-41B3-AF15-B5A37F282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2" y="643467"/>
            <a:ext cx="730631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0479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C1AAA-D038-4DDB-A74E-AA47AC56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Restart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AC4BE3-0A2D-45F9-87AE-09E4FC4CE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095" y="1160666"/>
            <a:ext cx="6917306" cy="527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61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1F05-8676-4E1D-BE99-7643BAFC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Ubuntu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807033-9AB8-4A82-9C16-4C96504AEA2B}"/>
              </a:ext>
            </a:extLst>
          </p:cNvPr>
          <p:cNvSpPr/>
          <p:nvPr/>
        </p:nvSpPr>
        <p:spPr>
          <a:xfrm>
            <a:off x="838200" y="1866830"/>
            <a:ext cx="3521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python</a:t>
            </a:r>
            <a:endParaRPr lang="es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96D51-DCAB-4707-9AEE-6265CCBBB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348"/>
            <a:ext cx="5027579" cy="3928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5A459-B484-44A2-9BED-5A484B06F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7" y="1529565"/>
            <a:ext cx="4191000" cy="25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008007-0E70-4858-BBCC-B7D202907FE7}"/>
              </a:ext>
            </a:extLst>
          </p:cNvPr>
          <p:cNvSpPr txBox="1"/>
          <p:nvPr/>
        </p:nvSpPr>
        <p:spPr>
          <a:xfrm>
            <a:off x="7013643" y="2413337"/>
            <a:ext cx="38261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sudo </a:t>
            </a:r>
            <a:r>
              <a:rPr lang="es-MX" dirty="0" err="1"/>
              <a:t>apt</a:t>
            </a:r>
            <a:r>
              <a:rPr lang="es-MX" dirty="0"/>
              <a:t> </a:t>
            </a:r>
            <a:r>
              <a:rPr lang="es-MX" dirty="0" err="1"/>
              <a:t>update</a:t>
            </a:r>
            <a:endParaRPr lang="es-MX" dirty="0"/>
          </a:p>
          <a:p>
            <a:r>
              <a:rPr lang="es-MX" dirty="0"/>
              <a:t>sudo </a:t>
            </a:r>
            <a:r>
              <a:rPr lang="es-MX" dirty="0" err="1"/>
              <a:t>apt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python3-pip</a:t>
            </a:r>
          </a:p>
          <a:p>
            <a:r>
              <a:rPr lang="es-MX" dirty="0"/>
              <a:t>pip3 –versión</a:t>
            </a:r>
          </a:p>
          <a:p>
            <a:r>
              <a:rPr lang="es-MX" dirty="0"/>
              <a:t>pip3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seaborns</a:t>
            </a:r>
            <a:endParaRPr lang="es-MX" dirty="0"/>
          </a:p>
          <a:p>
            <a:r>
              <a:rPr lang="es-MX" dirty="0"/>
              <a:t>-</a:t>
            </a:r>
            <a:r>
              <a:rPr lang="es-MX" dirty="0" err="1"/>
              <a:t>scipy</a:t>
            </a:r>
            <a:r>
              <a:rPr lang="es-MX" dirty="0"/>
              <a:t>, </a:t>
            </a:r>
            <a:r>
              <a:rPr lang="es-MX" dirty="0" err="1"/>
              <a:t>numpy</a:t>
            </a:r>
            <a:r>
              <a:rPr lang="es-MX" dirty="0"/>
              <a:t>, </a:t>
            </a:r>
            <a:r>
              <a:rPr lang="es-MX" dirty="0" err="1"/>
              <a:t>matplotlib</a:t>
            </a:r>
            <a:r>
              <a:rPr lang="es-MX" dirty="0"/>
              <a:t> y </a:t>
            </a:r>
            <a:r>
              <a:rPr lang="es-MX" dirty="0" err="1"/>
              <a:t>scikit-learn</a:t>
            </a:r>
            <a:r>
              <a:rPr lang="es-MX" dirty="0"/>
              <a:t>.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22A453-F6DB-4561-9511-E1926C464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223" y="4283075"/>
            <a:ext cx="5505450" cy="220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FE19BD-EA2E-444E-9FB2-36E5EC2AB63B}"/>
              </a:ext>
            </a:extLst>
          </p:cNvPr>
          <p:cNvSpPr/>
          <p:nvPr/>
        </p:nvSpPr>
        <p:spPr>
          <a:xfrm>
            <a:off x="6846651" y="1559313"/>
            <a:ext cx="173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Instalar librerías </a:t>
            </a:r>
          </a:p>
        </p:txBody>
      </p:sp>
    </p:spTree>
    <p:extLst>
      <p:ext uri="{BB962C8B-B14F-4D97-AF65-F5344CB8AC3E}">
        <p14:creationId xmlns:p14="http://schemas.microsoft.com/office/powerpoint/2010/main" val="2378279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2933</TotalTime>
  <Words>2868</Words>
  <Application>Microsoft Office PowerPoint</Application>
  <PresentationFormat>Widescreen</PresentationFormat>
  <Paragraphs>437</Paragraphs>
  <Slides>87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arial</vt:lpstr>
      <vt:lpstr>Arial Unicode MS</vt:lpstr>
      <vt:lpstr>Calibri</vt:lpstr>
      <vt:lpstr>Calibri Light</vt:lpstr>
      <vt:lpstr>Cambria Math</vt:lpstr>
      <vt:lpstr>Times New Roman</vt:lpstr>
      <vt:lpstr>Office Theme</vt:lpstr>
      <vt:lpstr>Herramientas computacionales: el arte de la analítica</vt:lpstr>
      <vt:lpstr>Herramientas computacionales: el arte de la analítica</vt:lpstr>
      <vt:lpstr>Evaluación</vt:lpstr>
      <vt:lpstr>Máquina  Virtual </vt:lpstr>
      <vt:lpstr>Bajar una máquina virtual (https://www.virtualbox.org)</vt:lpstr>
      <vt:lpstr>Ubuntu en Microsoft Store</vt:lpstr>
      <vt:lpstr>mac</vt:lpstr>
      <vt:lpstr>Ubuntu</vt:lpstr>
      <vt:lpstr>Ubuntu</vt:lpstr>
      <vt:lpstr>PowerPoint Presentation</vt:lpstr>
      <vt:lpstr>Comandos (Ubuntu)  </vt:lpstr>
      <vt:lpstr>Comandos (Ubuntu)</vt:lpstr>
      <vt:lpstr>Comandos (Windows) PowerShell</vt:lpstr>
      <vt:lpstr>Comandos (Windows) PowerShell</vt:lpstr>
      <vt:lpstr>Comandos (Windows) PowerShell</vt:lpstr>
      <vt:lpstr>iOS</vt:lpstr>
      <vt:lpstr>Comandos</vt:lpstr>
      <vt:lpstr>Git</vt:lpstr>
      <vt:lpstr>¿Qué es Git?</vt:lpstr>
      <vt:lpstr>Terminología</vt:lpstr>
      <vt:lpstr>Características</vt:lpstr>
      <vt:lpstr>Clonar un repositorio</vt:lpstr>
      <vt:lpstr>Subir archivos al repositorio</vt:lpstr>
      <vt:lpstr>PowerPoint Presentation</vt:lpstr>
      <vt:lpstr>Administrar ramas</vt:lpstr>
      <vt:lpstr>Fusionar ramas</vt:lpstr>
      <vt:lpstr>Fusionar ramas</vt:lpstr>
      <vt:lpstr>¿Qué es un conflicto?</vt:lpstr>
      <vt:lpstr>¿Qué hacer ante un conflicto?</vt:lpstr>
      <vt:lpstr>¿Qué hacer ante un conflicto?</vt:lpstr>
      <vt:lpstr>¿Cómo evitar un conflicto?</vt:lpstr>
      <vt:lpstr>¿Cómo evitar un conflicto?</vt:lpstr>
      <vt:lpstr>Repositorios en la nube</vt:lpstr>
      <vt:lpstr>¡Empecemos a trabajar en Git!</vt:lpstr>
      <vt:lpstr>PowerPoint Presentation</vt:lpstr>
      <vt:lpstr>Google Colaboratory</vt:lpstr>
      <vt:lpstr>Google Colaboratory :: Chrome </vt:lpstr>
      <vt:lpstr>Google Colaboratory</vt:lpstr>
      <vt:lpstr>Abrir mi primer libro de trabajo</vt:lpstr>
      <vt:lpstr>Carga de archivos</vt:lpstr>
      <vt:lpstr>Acceder a Google Drive (montarlo) </vt:lpstr>
      <vt:lpstr>Acceder a Google Drive (pyDrive ) </vt:lpstr>
      <vt:lpstr>Google sheets</vt:lpstr>
      <vt:lpstr>Lectura de archivos</vt:lpstr>
      <vt:lpstr>Libreria “Pandas”</vt:lpstr>
      <vt:lpstr>Pandas</vt:lpstr>
      <vt:lpstr>Pandas</vt:lpstr>
      <vt:lpstr>Merge</vt:lpstr>
      <vt:lpstr>Ciclos</vt:lpstr>
      <vt:lpstr>map(),apply, applymap()</vt:lpstr>
      <vt:lpstr>Pandas</vt:lpstr>
      <vt:lpstr>Regresión Lineal</vt:lpstr>
      <vt:lpstr>R^2∷"coeficiente de determinación"</vt:lpstr>
      <vt:lpstr>Calculo</vt:lpstr>
      <vt:lpstr>R^2   Ajustado</vt:lpstr>
      <vt:lpstr>Regresión Polinomial </vt:lpstr>
      <vt:lpstr>Anexo</vt:lpstr>
      <vt:lpstr>Windows </vt:lpstr>
      <vt:lpstr>Instalar VirtualBox</vt:lpstr>
      <vt:lpstr>Instalar Ubuntu (https://brb.nci.nih.gov/seqtools/installUbuntu.html)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Configuración</vt:lpstr>
      <vt:lpstr>PowerPoint Presentation</vt:lpstr>
      <vt:lpstr>PowerPoint Presentation</vt:lpstr>
      <vt:lpstr>PowerPoint Presentation</vt:lpstr>
      <vt:lpstr>PowerPoint Presentation</vt:lpstr>
      <vt:lpstr>Instalar Ubuntu</vt:lpstr>
      <vt:lpstr>PowerPoint Presentation</vt:lpstr>
      <vt:lpstr>PowerPoint Presentation</vt:lpstr>
      <vt:lpstr>Install</vt:lpstr>
      <vt:lpstr>PowerPoint Presentation</vt:lpstr>
      <vt:lpstr>PowerPoint Presentation</vt:lpstr>
      <vt:lpstr>PowerPoint Presentation</vt:lpstr>
      <vt:lpstr>PowerPoint Presentation</vt:lpstr>
      <vt:lpstr>Restart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Herramientas computacionales: el arte de la analítica</dc:title>
  <dc:creator>Luz Eunice Angeles Ochoa</dc:creator>
  <cp:lastModifiedBy>Luz Eunice Angeles Ochoa</cp:lastModifiedBy>
  <cp:revision>111</cp:revision>
  <dcterms:created xsi:type="dcterms:W3CDTF">2021-03-07T20:50:17Z</dcterms:created>
  <dcterms:modified xsi:type="dcterms:W3CDTF">2022-03-23T20:40:43Z</dcterms:modified>
</cp:coreProperties>
</file>